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7"/>
  </p:notesMasterIdLst>
  <p:sldIdLst>
    <p:sldId id="256" r:id="rId2"/>
    <p:sldId id="271" r:id="rId3"/>
    <p:sldId id="272"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Lato" pitchFamily="34" charset="0"/>
      <p:regular r:id="rId18"/>
      <p:bold r:id="rId19"/>
      <p:italic r:id="rId20"/>
      <p:boldItalic r:id="rId21"/>
    </p:embeddedFont>
    <p:embeddedFont>
      <p:font typeface="Raleway" charset="0"/>
      <p:regular r:id="rId22"/>
      <p:bold r:id="rId23"/>
      <p:italic r:id="rId24"/>
      <p:boldItalic r:id="rId25"/>
    </p:embeddedFont>
    <p:embeddedFont>
      <p:font typeface="Proxima Nova" charset="0"/>
      <p:regular r:id="rId26"/>
      <p:bold r:id="rId27"/>
      <p:italic r:id="rId28"/>
      <p:boldItalic r:id="rId29"/>
    </p:embeddedFont>
    <p:embeddedFont>
      <p:font typeface="Year supply of fairy cakes" pitchFamily="2" charset="0"/>
      <p:regular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00" autoAdjust="0"/>
  </p:normalViewPr>
  <p:slideViewPr>
    <p:cSldViewPr snapToGrid="0">
      <p:cViewPr varScale="1">
        <p:scale>
          <a:sx n="105" d="100"/>
          <a:sy n="105" d="100"/>
        </p:scale>
        <p:origin x="-725"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font" Target="fonts/font13.fntdata"/></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B3BA38-BB41-495A-A26B-0F48BDA877DF}" type="doc">
      <dgm:prSet loTypeId="urn:microsoft.com/office/officeart/2005/8/layout/pyramid1" loCatId="pyramid" qsTypeId="urn:microsoft.com/office/officeart/2005/8/quickstyle/3d9" qsCatId="3D" csTypeId="urn:microsoft.com/office/officeart/2005/8/colors/colorful4" csCatId="colorful" phldr="1"/>
      <dgm:spPr/>
    </dgm:pt>
    <dgm:pt modelId="{6306F1E9-3B7D-48AE-9A17-6F8ADE9000FD}">
      <dgm:prSet phldrT="[Text]" custT="1"/>
      <dgm:spPr/>
      <dgm:t>
        <a:bodyPr/>
        <a:lstStyle/>
        <a:p>
          <a:r>
            <a:rPr lang="en-AU" sz="1600" baseline="0" dirty="0" smtClean="0"/>
            <a:t>policy</a:t>
          </a:r>
          <a:endParaRPr lang="en-AU" sz="1600" baseline="0" dirty="0"/>
        </a:p>
      </dgm:t>
    </dgm:pt>
    <dgm:pt modelId="{152134B3-5426-4523-9F03-CC7B44B40039}" type="parTrans" cxnId="{A71DABD1-4504-412E-B7BA-13A827E051CB}">
      <dgm:prSet/>
      <dgm:spPr/>
      <dgm:t>
        <a:bodyPr/>
        <a:lstStyle/>
        <a:p>
          <a:endParaRPr lang="en-AU"/>
        </a:p>
      </dgm:t>
    </dgm:pt>
    <dgm:pt modelId="{E70C6616-225F-449B-A7AD-EC0DD560C40F}" type="sibTrans" cxnId="{A71DABD1-4504-412E-B7BA-13A827E051CB}">
      <dgm:prSet/>
      <dgm:spPr/>
      <dgm:t>
        <a:bodyPr/>
        <a:lstStyle/>
        <a:p>
          <a:endParaRPr lang="en-AU"/>
        </a:p>
      </dgm:t>
    </dgm:pt>
    <dgm:pt modelId="{42E232DF-0B55-42DE-AFCD-F74ABBBF1375}">
      <dgm:prSet phldrT="[Text]" custT="1"/>
      <dgm:spPr/>
      <dgm:t>
        <a:bodyPr/>
        <a:lstStyle/>
        <a:p>
          <a:r>
            <a:rPr lang="en-AU" sz="1600" baseline="0" dirty="0" smtClean="0"/>
            <a:t>procedures</a:t>
          </a:r>
          <a:endParaRPr lang="en-AU" sz="1600" baseline="0" dirty="0"/>
        </a:p>
      </dgm:t>
    </dgm:pt>
    <dgm:pt modelId="{F113CC34-C050-40EC-85F0-B5DE68E45D03}" type="parTrans" cxnId="{8999D1DF-F71E-4C99-BB47-36C249B8E1A8}">
      <dgm:prSet/>
      <dgm:spPr/>
      <dgm:t>
        <a:bodyPr/>
        <a:lstStyle/>
        <a:p>
          <a:endParaRPr lang="en-AU"/>
        </a:p>
      </dgm:t>
    </dgm:pt>
    <dgm:pt modelId="{13158999-A7A8-453D-830D-B38B11183D11}" type="sibTrans" cxnId="{8999D1DF-F71E-4C99-BB47-36C249B8E1A8}">
      <dgm:prSet/>
      <dgm:spPr/>
      <dgm:t>
        <a:bodyPr/>
        <a:lstStyle/>
        <a:p>
          <a:endParaRPr lang="en-AU"/>
        </a:p>
      </dgm:t>
    </dgm:pt>
    <dgm:pt modelId="{D37757DE-E81D-431A-83C2-505061716893}">
      <dgm:prSet phldrT="[Text]" custT="1"/>
      <dgm:spPr/>
      <dgm:t>
        <a:bodyPr/>
        <a:lstStyle/>
        <a:p>
          <a:r>
            <a:rPr lang="en-AU" sz="1600" dirty="0" smtClean="0"/>
            <a:t>code</a:t>
          </a:r>
          <a:r>
            <a:rPr lang="en-AU" sz="1600" baseline="0" dirty="0" smtClean="0"/>
            <a:t> of conduct</a:t>
          </a:r>
          <a:endParaRPr lang="en-AU" sz="1600" dirty="0"/>
        </a:p>
      </dgm:t>
    </dgm:pt>
    <dgm:pt modelId="{97F76475-D83B-48AB-8EF1-269D9B619255}" type="parTrans" cxnId="{CAF4E4F7-F4C7-4BDB-A22A-29FB1E53C105}">
      <dgm:prSet/>
      <dgm:spPr/>
      <dgm:t>
        <a:bodyPr/>
        <a:lstStyle/>
        <a:p>
          <a:endParaRPr lang="en-AU"/>
        </a:p>
      </dgm:t>
    </dgm:pt>
    <dgm:pt modelId="{7DBD15F9-40D2-4F71-B235-34955CE2F944}" type="sibTrans" cxnId="{CAF4E4F7-F4C7-4BDB-A22A-29FB1E53C105}">
      <dgm:prSet/>
      <dgm:spPr/>
      <dgm:t>
        <a:bodyPr/>
        <a:lstStyle/>
        <a:p>
          <a:endParaRPr lang="en-AU"/>
        </a:p>
      </dgm:t>
    </dgm:pt>
    <dgm:pt modelId="{F5513022-C837-4446-87E5-7D8272240E49}" type="pres">
      <dgm:prSet presAssocID="{A2B3BA38-BB41-495A-A26B-0F48BDA877DF}" presName="Name0" presStyleCnt="0">
        <dgm:presLayoutVars>
          <dgm:dir/>
          <dgm:animLvl val="lvl"/>
          <dgm:resizeHandles val="exact"/>
        </dgm:presLayoutVars>
      </dgm:prSet>
      <dgm:spPr/>
    </dgm:pt>
    <dgm:pt modelId="{4F371325-731D-4035-ADE1-EDDC47EB7866}" type="pres">
      <dgm:prSet presAssocID="{6306F1E9-3B7D-48AE-9A17-6F8ADE9000FD}" presName="Name8" presStyleCnt="0"/>
      <dgm:spPr/>
    </dgm:pt>
    <dgm:pt modelId="{C0B58743-6CD9-4D58-B770-C3254C8720CE}" type="pres">
      <dgm:prSet presAssocID="{6306F1E9-3B7D-48AE-9A17-6F8ADE9000FD}" presName="level" presStyleLbl="node1" presStyleIdx="0" presStyleCnt="3">
        <dgm:presLayoutVars>
          <dgm:chMax val="1"/>
          <dgm:bulletEnabled val="1"/>
        </dgm:presLayoutVars>
      </dgm:prSet>
      <dgm:spPr/>
      <dgm:t>
        <a:bodyPr/>
        <a:lstStyle/>
        <a:p>
          <a:endParaRPr lang="en-AU"/>
        </a:p>
      </dgm:t>
    </dgm:pt>
    <dgm:pt modelId="{B5E9F029-DC8E-4BAC-B83F-998855D433C0}" type="pres">
      <dgm:prSet presAssocID="{6306F1E9-3B7D-48AE-9A17-6F8ADE9000FD}" presName="levelTx" presStyleLbl="revTx" presStyleIdx="0" presStyleCnt="0">
        <dgm:presLayoutVars>
          <dgm:chMax val="1"/>
          <dgm:bulletEnabled val="1"/>
        </dgm:presLayoutVars>
      </dgm:prSet>
      <dgm:spPr/>
      <dgm:t>
        <a:bodyPr/>
        <a:lstStyle/>
        <a:p>
          <a:endParaRPr lang="en-AU"/>
        </a:p>
      </dgm:t>
    </dgm:pt>
    <dgm:pt modelId="{F0008238-AD5B-4174-8A8D-8A39576A39B1}" type="pres">
      <dgm:prSet presAssocID="{42E232DF-0B55-42DE-AFCD-F74ABBBF1375}" presName="Name8" presStyleCnt="0"/>
      <dgm:spPr/>
    </dgm:pt>
    <dgm:pt modelId="{1B56BE67-0480-4621-A35E-6D38AFFB9ADB}" type="pres">
      <dgm:prSet presAssocID="{42E232DF-0B55-42DE-AFCD-F74ABBBF1375}" presName="level" presStyleLbl="node1" presStyleIdx="1" presStyleCnt="3">
        <dgm:presLayoutVars>
          <dgm:chMax val="1"/>
          <dgm:bulletEnabled val="1"/>
        </dgm:presLayoutVars>
      </dgm:prSet>
      <dgm:spPr/>
      <dgm:t>
        <a:bodyPr/>
        <a:lstStyle/>
        <a:p>
          <a:endParaRPr lang="en-AU"/>
        </a:p>
      </dgm:t>
    </dgm:pt>
    <dgm:pt modelId="{A5C66818-B6AF-4CD2-BED2-F0A94B9F37AE}" type="pres">
      <dgm:prSet presAssocID="{42E232DF-0B55-42DE-AFCD-F74ABBBF1375}" presName="levelTx" presStyleLbl="revTx" presStyleIdx="0" presStyleCnt="0">
        <dgm:presLayoutVars>
          <dgm:chMax val="1"/>
          <dgm:bulletEnabled val="1"/>
        </dgm:presLayoutVars>
      </dgm:prSet>
      <dgm:spPr/>
      <dgm:t>
        <a:bodyPr/>
        <a:lstStyle/>
        <a:p>
          <a:endParaRPr lang="en-AU"/>
        </a:p>
      </dgm:t>
    </dgm:pt>
    <dgm:pt modelId="{BC4D9430-ED20-4DCD-B35D-90F7735BD77F}" type="pres">
      <dgm:prSet presAssocID="{D37757DE-E81D-431A-83C2-505061716893}" presName="Name8" presStyleCnt="0"/>
      <dgm:spPr/>
    </dgm:pt>
    <dgm:pt modelId="{CAC41A2C-B7FB-4412-8695-F94CBC955314}" type="pres">
      <dgm:prSet presAssocID="{D37757DE-E81D-431A-83C2-505061716893}" presName="level" presStyleLbl="node1" presStyleIdx="2" presStyleCnt="3" custLinFactNeighborY="1818">
        <dgm:presLayoutVars>
          <dgm:chMax val="1"/>
          <dgm:bulletEnabled val="1"/>
        </dgm:presLayoutVars>
      </dgm:prSet>
      <dgm:spPr/>
      <dgm:t>
        <a:bodyPr/>
        <a:lstStyle/>
        <a:p>
          <a:endParaRPr lang="en-AU"/>
        </a:p>
      </dgm:t>
    </dgm:pt>
    <dgm:pt modelId="{47960C5E-8238-4689-8E1B-0BEF81FA6C02}" type="pres">
      <dgm:prSet presAssocID="{D37757DE-E81D-431A-83C2-505061716893}" presName="levelTx" presStyleLbl="revTx" presStyleIdx="0" presStyleCnt="0">
        <dgm:presLayoutVars>
          <dgm:chMax val="1"/>
          <dgm:bulletEnabled val="1"/>
        </dgm:presLayoutVars>
      </dgm:prSet>
      <dgm:spPr/>
      <dgm:t>
        <a:bodyPr/>
        <a:lstStyle/>
        <a:p>
          <a:endParaRPr lang="en-AU"/>
        </a:p>
      </dgm:t>
    </dgm:pt>
  </dgm:ptLst>
  <dgm:cxnLst>
    <dgm:cxn modelId="{8999D1DF-F71E-4C99-BB47-36C249B8E1A8}" srcId="{A2B3BA38-BB41-495A-A26B-0F48BDA877DF}" destId="{42E232DF-0B55-42DE-AFCD-F74ABBBF1375}" srcOrd="1" destOrd="0" parTransId="{F113CC34-C050-40EC-85F0-B5DE68E45D03}" sibTransId="{13158999-A7A8-453D-830D-B38B11183D11}"/>
    <dgm:cxn modelId="{EE19004B-C41D-4580-89B6-E35AFD640E01}" type="presOf" srcId="{D37757DE-E81D-431A-83C2-505061716893}" destId="{CAC41A2C-B7FB-4412-8695-F94CBC955314}" srcOrd="0" destOrd="0" presId="urn:microsoft.com/office/officeart/2005/8/layout/pyramid1"/>
    <dgm:cxn modelId="{F1E26B50-0666-4373-B69C-D20A7E0FABA2}" type="presOf" srcId="{A2B3BA38-BB41-495A-A26B-0F48BDA877DF}" destId="{F5513022-C837-4446-87E5-7D8272240E49}" srcOrd="0" destOrd="0" presId="urn:microsoft.com/office/officeart/2005/8/layout/pyramid1"/>
    <dgm:cxn modelId="{61BD3B37-3281-4724-801F-EAFFDD0685C0}" type="presOf" srcId="{D37757DE-E81D-431A-83C2-505061716893}" destId="{47960C5E-8238-4689-8E1B-0BEF81FA6C02}" srcOrd="1" destOrd="0" presId="urn:microsoft.com/office/officeart/2005/8/layout/pyramid1"/>
    <dgm:cxn modelId="{40CAFBDE-35AB-40AE-8580-13DA86446A59}" type="presOf" srcId="{6306F1E9-3B7D-48AE-9A17-6F8ADE9000FD}" destId="{C0B58743-6CD9-4D58-B770-C3254C8720CE}" srcOrd="0" destOrd="0" presId="urn:microsoft.com/office/officeart/2005/8/layout/pyramid1"/>
    <dgm:cxn modelId="{887E6410-29AA-4387-9408-BFE57017C6FC}" type="presOf" srcId="{42E232DF-0B55-42DE-AFCD-F74ABBBF1375}" destId="{A5C66818-B6AF-4CD2-BED2-F0A94B9F37AE}" srcOrd="1" destOrd="0" presId="urn:microsoft.com/office/officeart/2005/8/layout/pyramid1"/>
    <dgm:cxn modelId="{BF84D436-38E7-4384-A639-CFF19886634B}" type="presOf" srcId="{6306F1E9-3B7D-48AE-9A17-6F8ADE9000FD}" destId="{B5E9F029-DC8E-4BAC-B83F-998855D433C0}" srcOrd="1" destOrd="0" presId="urn:microsoft.com/office/officeart/2005/8/layout/pyramid1"/>
    <dgm:cxn modelId="{CAF4E4F7-F4C7-4BDB-A22A-29FB1E53C105}" srcId="{A2B3BA38-BB41-495A-A26B-0F48BDA877DF}" destId="{D37757DE-E81D-431A-83C2-505061716893}" srcOrd="2" destOrd="0" parTransId="{97F76475-D83B-48AB-8EF1-269D9B619255}" sibTransId="{7DBD15F9-40D2-4F71-B235-34955CE2F944}"/>
    <dgm:cxn modelId="{A71DABD1-4504-412E-B7BA-13A827E051CB}" srcId="{A2B3BA38-BB41-495A-A26B-0F48BDA877DF}" destId="{6306F1E9-3B7D-48AE-9A17-6F8ADE9000FD}" srcOrd="0" destOrd="0" parTransId="{152134B3-5426-4523-9F03-CC7B44B40039}" sibTransId="{E70C6616-225F-449B-A7AD-EC0DD560C40F}"/>
    <dgm:cxn modelId="{311F3293-EB0F-493A-806B-C87980223D18}" type="presOf" srcId="{42E232DF-0B55-42DE-AFCD-F74ABBBF1375}" destId="{1B56BE67-0480-4621-A35E-6D38AFFB9ADB}" srcOrd="0" destOrd="0" presId="urn:microsoft.com/office/officeart/2005/8/layout/pyramid1"/>
    <dgm:cxn modelId="{572CCA53-3A25-4788-901E-49AAEF7F7679}" type="presParOf" srcId="{F5513022-C837-4446-87E5-7D8272240E49}" destId="{4F371325-731D-4035-ADE1-EDDC47EB7866}" srcOrd="0" destOrd="0" presId="urn:microsoft.com/office/officeart/2005/8/layout/pyramid1"/>
    <dgm:cxn modelId="{63930271-2D52-4CE2-8DC7-BDBB4D717E83}" type="presParOf" srcId="{4F371325-731D-4035-ADE1-EDDC47EB7866}" destId="{C0B58743-6CD9-4D58-B770-C3254C8720CE}" srcOrd="0" destOrd="0" presId="urn:microsoft.com/office/officeart/2005/8/layout/pyramid1"/>
    <dgm:cxn modelId="{C5F6AA4D-8C25-4299-8FAC-E11688A28B76}" type="presParOf" srcId="{4F371325-731D-4035-ADE1-EDDC47EB7866}" destId="{B5E9F029-DC8E-4BAC-B83F-998855D433C0}" srcOrd="1" destOrd="0" presId="urn:microsoft.com/office/officeart/2005/8/layout/pyramid1"/>
    <dgm:cxn modelId="{6EB9FB8F-5F3B-4721-9238-530A2D6C9500}" type="presParOf" srcId="{F5513022-C837-4446-87E5-7D8272240E49}" destId="{F0008238-AD5B-4174-8A8D-8A39576A39B1}" srcOrd="1" destOrd="0" presId="urn:microsoft.com/office/officeart/2005/8/layout/pyramid1"/>
    <dgm:cxn modelId="{3DD95DA9-92E3-4700-A4C6-544F5CD1BCB2}" type="presParOf" srcId="{F0008238-AD5B-4174-8A8D-8A39576A39B1}" destId="{1B56BE67-0480-4621-A35E-6D38AFFB9ADB}" srcOrd="0" destOrd="0" presId="urn:microsoft.com/office/officeart/2005/8/layout/pyramid1"/>
    <dgm:cxn modelId="{02ECF49E-3493-4BB8-85F3-677488D43554}" type="presParOf" srcId="{F0008238-AD5B-4174-8A8D-8A39576A39B1}" destId="{A5C66818-B6AF-4CD2-BED2-F0A94B9F37AE}" srcOrd="1" destOrd="0" presId="urn:microsoft.com/office/officeart/2005/8/layout/pyramid1"/>
    <dgm:cxn modelId="{692D2205-6383-4327-8BEE-DEFA077137D4}" type="presParOf" srcId="{F5513022-C837-4446-87E5-7D8272240E49}" destId="{BC4D9430-ED20-4DCD-B35D-90F7735BD77F}" srcOrd="2" destOrd="0" presId="urn:microsoft.com/office/officeart/2005/8/layout/pyramid1"/>
    <dgm:cxn modelId="{2EBE7365-3091-48DB-AEB0-A6B68434A784}" type="presParOf" srcId="{BC4D9430-ED20-4DCD-B35D-90F7735BD77F}" destId="{CAC41A2C-B7FB-4412-8695-F94CBC955314}" srcOrd="0" destOrd="0" presId="urn:microsoft.com/office/officeart/2005/8/layout/pyramid1"/>
    <dgm:cxn modelId="{A6655584-6006-40AA-9684-F7EBF116288D}" type="presParOf" srcId="{BC4D9430-ED20-4DCD-B35D-90F7735BD77F}" destId="{47960C5E-8238-4689-8E1B-0BEF81FA6C02}" srcOrd="1" destOrd="0" presId="urn:microsoft.com/office/officeart/2005/8/layout/pyramid1"/>
  </dgm:cxnLst>
  <dgm:bg>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58743-6CD9-4D58-B770-C3254C8720CE}">
      <dsp:nvSpPr>
        <dsp:cNvPr id="0" name=""/>
        <dsp:cNvSpPr/>
      </dsp:nvSpPr>
      <dsp:spPr>
        <a:xfrm>
          <a:off x="873124" y="0"/>
          <a:ext cx="873124" cy="561975"/>
        </a:xfrm>
        <a:prstGeom prst="trapezoid">
          <a:avLst>
            <a:gd name="adj" fmla="val 77684"/>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sp3d extrusionH="28000" prstMaterial="matte"/>
        </a:bodyPr>
        <a:lstStyle/>
        <a:p>
          <a:pPr lvl="0" algn="ctr" defTabSz="711200">
            <a:lnSpc>
              <a:spcPct val="90000"/>
            </a:lnSpc>
            <a:spcBef>
              <a:spcPct val="0"/>
            </a:spcBef>
            <a:spcAft>
              <a:spcPct val="35000"/>
            </a:spcAft>
          </a:pPr>
          <a:r>
            <a:rPr lang="en-AU" sz="1600" kern="1200" baseline="0" dirty="0" smtClean="0"/>
            <a:t>policy</a:t>
          </a:r>
          <a:endParaRPr lang="en-AU" sz="1600" kern="1200" baseline="0" dirty="0"/>
        </a:p>
      </dsp:txBody>
      <dsp:txXfrm>
        <a:off x="873124" y="0"/>
        <a:ext cx="873124" cy="561975"/>
      </dsp:txXfrm>
    </dsp:sp>
    <dsp:sp modelId="{1B56BE67-0480-4621-A35E-6D38AFFB9ADB}">
      <dsp:nvSpPr>
        <dsp:cNvPr id="0" name=""/>
        <dsp:cNvSpPr/>
      </dsp:nvSpPr>
      <dsp:spPr>
        <a:xfrm>
          <a:off x="436562" y="561975"/>
          <a:ext cx="1746249" cy="561975"/>
        </a:xfrm>
        <a:prstGeom prst="trapezoid">
          <a:avLst>
            <a:gd name="adj" fmla="val 77684"/>
          </a:avLst>
        </a:prstGeom>
        <a:solidFill>
          <a:schemeClr val="accent4">
            <a:hueOff val="-4015246"/>
            <a:satOff val="28688"/>
            <a:lumOff val="-1471"/>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sp3d extrusionH="28000" prstMaterial="matte"/>
        </a:bodyPr>
        <a:lstStyle/>
        <a:p>
          <a:pPr lvl="0" algn="ctr" defTabSz="711200">
            <a:lnSpc>
              <a:spcPct val="90000"/>
            </a:lnSpc>
            <a:spcBef>
              <a:spcPct val="0"/>
            </a:spcBef>
            <a:spcAft>
              <a:spcPct val="35000"/>
            </a:spcAft>
          </a:pPr>
          <a:r>
            <a:rPr lang="en-AU" sz="1600" kern="1200" baseline="0" dirty="0" smtClean="0"/>
            <a:t>procedures</a:t>
          </a:r>
          <a:endParaRPr lang="en-AU" sz="1600" kern="1200" baseline="0" dirty="0"/>
        </a:p>
      </dsp:txBody>
      <dsp:txXfrm>
        <a:off x="742155" y="561975"/>
        <a:ext cx="1135062" cy="561975"/>
      </dsp:txXfrm>
    </dsp:sp>
    <dsp:sp modelId="{CAC41A2C-B7FB-4412-8695-F94CBC955314}">
      <dsp:nvSpPr>
        <dsp:cNvPr id="0" name=""/>
        <dsp:cNvSpPr/>
      </dsp:nvSpPr>
      <dsp:spPr>
        <a:xfrm>
          <a:off x="0" y="1123950"/>
          <a:ext cx="2619373" cy="561975"/>
        </a:xfrm>
        <a:prstGeom prst="trapezoid">
          <a:avLst>
            <a:gd name="adj" fmla="val 77684"/>
          </a:avLst>
        </a:prstGeom>
        <a:solidFill>
          <a:schemeClr val="accent4">
            <a:hueOff val="-8030491"/>
            <a:satOff val="57377"/>
            <a:lumOff val="-2941"/>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sp3d extrusionH="28000" prstMaterial="matte"/>
        </a:bodyPr>
        <a:lstStyle/>
        <a:p>
          <a:pPr lvl="0" algn="ctr" defTabSz="711200">
            <a:lnSpc>
              <a:spcPct val="90000"/>
            </a:lnSpc>
            <a:spcBef>
              <a:spcPct val="0"/>
            </a:spcBef>
            <a:spcAft>
              <a:spcPct val="35000"/>
            </a:spcAft>
          </a:pPr>
          <a:r>
            <a:rPr lang="en-AU" sz="1600" kern="1200" dirty="0" smtClean="0"/>
            <a:t>code</a:t>
          </a:r>
          <a:r>
            <a:rPr lang="en-AU" sz="1600" kern="1200" baseline="0" dirty="0" smtClean="0"/>
            <a:t> of conduct</a:t>
          </a:r>
          <a:endParaRPr lang="en-AU" sz="1600" kern="1200" dirty="0"/>
        </a:p>
      </dsp:txBody>
      <dsp:txXfrm>
        <a:off x="458390" y="1123950"/>
        <a:ext cx="1702593" cy="56197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8755800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legislation.nsw.gov.au/#/view/regulation/2013/156/part2?"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legislation.nsw.gov.au/#/view/regulation/2013/156/part2/sec13"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AU" dirty="0" smtClean="0"/>
              <a:t>Target audience Recorder/Secretary and Management Committees</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82b3eaa85e_0_2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82b3eaa85e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82b3eaa85e_0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82b3eaa85e_0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82b3eaa85e_0_2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82b3eaa85e_0_2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82b3eaa85e_0_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82b3eaa85e_0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82b3eaa85e_0_2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82b3eaa85e_0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82b3eaa85e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82b3eaa85e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AU" sz="1100" b="0" i="0" u="none" strike="noStrike" cap="none" dirty="0" smtClean="0">
                <a:solidFill>
                  <a:srgbClr val="000000"/>
                </a:solidFill>
                <a:effectLst/>
                <a:latin typeface="Arial"/>
                <a:ea typeface="Arial"/>
                <a:cs typeface="Arial"/>
                <a:sym typeface="Arial"/>
              </a:rPr>
              <a:t>Particularly when we publicly profess:</a:t>
            </a:r>
          </a:p>
          <a:p>
            <a:pPr lvl="0"/>
            <a:r>
              <a:rPr lang="en-AU" sz="1100" b="0" i="0" u="none" strike="noStrike" cap="none" dirty="0" smtClean="0">
                <a:solidFill>
                  <a:srgbClr val="000000"/>
                </a:solidFill>
                <a:effectLst/>
                <a:latin typeface="Arial"/>
                <a:ea typeface="Arial"/>
                <a:cs typeface="Arial"/>
                <a:sym typeface="Arial"/>
              </a:rPr>
              <a:t>That </a:t>
            </a:r>
            <a:r>
              <a:rPr lang="en-AU" sz="1100" b="0" i="0" u="none" strike="noStrike" cap="none" dirty="0" err="1" smtClean="0">
                <a:solidFill>
                  <a:srgbClr val="000000"/>
                </a:solidFill>
                <a:effectLst/>
                <a:latin typeface="Arial"/>
                <a:ea typeface="Arial"/>
                <a:cs typeface="Arial"/>
                <a:sym typeface="Arial"/>
              </a:rPr>
              <a:t>Christadelphians</a:t>
            </a:r>
            <a:r>
              <a:rPr lang="en-AU" sz="1100" b="0" i="0" u="none" strike="noStrike" cap="none" dirty="0" smtClean="0">
                <a:solidFill>
                  <a:srgbClr val="000000"/>
                </a:solidFill>
                <a:effectLst/>
                <a:latin typeface="Arial"/>
                <a:ea typeface="Arial"/>
                <a:cs typeface="Arial"/>
                <a:sym typeface="Arial"/>
              </a:rPr>
              <a:t> endorse the principles of child protection and have strongly recommend that </a:t>
            </a:r>
            <a:r>
              <a:rPr lang="en-AU" sz="1100" b="0" i="0" u="none" strike="noStrike" cap="none" dirty="0" err="1" smtClean="0">
                <a:solidFill>
                  <a:srgbClr val="000000"/>
                </a:solidFill>
                <a:effectLst/>
                <a:latin typeface="Arial"/>
                <a:ea typeface="Arial"/>
                <a:cs typeface="Arial"/>
                <a:sym typeface="Arial"/>
              </a:rPr>
              <a:t>ecclesias</a:t>
            </a:r>
            <a:r>
              <a:rPr lang="en-AU" sz="1100" b="0" i="0" u="none" strike="noStrike" cap="none" dirty="0" smtClean="0">
                <a:solidFill>
                  <a:srgbClr val="000000"/>
                </a:solidFill>
                <a:effectLst/>
                <a:latin typeface="Arial"/>
                <a:ea typeface="Arial"/>
                <a:cs typeface="Arial"/>
                <a:sym typeface="Arial"/>
              </a:rPr>
              <a:t> develop, adopt and apply child protection policies consistent with Scriptural principles and applicable legislation at our Biennial Conferences.</a:t>
            </a:r>
          </a:p>
          <a:p>
            <a:pPr lvl="0"/>
            <a:r>
              <a:rPr lang="en-AU" sz="1100" b="0" i="0" u="none" strike="noStrike" cap="none" dirty="0" smtClean="0">
                <a:solidFill>
                  <a:srgbClr val="000000"/>
                </a:solidFill>
                <a:effectLst/>
                <a:latin typeface="Arial"/>
                <a:ea typeface="Arial"/>
                <a:cs typeface="Arial"/>
                <a:sym typeface="Arial"/>
              </a:rPr>
              <a:t>Our Commandments of Christ declare (51) — Obey rulers; submit to every ordinance of man for the Lord’s sake (Titus 3:1; 1 Peter 2:13).</a:t>
            </a:r>
          </a:p>
          <a:p>
            <a:pPr lvl="0"/>
            <a:r>
              <a:rPr lang="en-AU" sz="1100" b="0" i="0" u="none" strike="noStrike" cap="none" dirty="0" smtClean="0">
                <a:solidFill>
                  <a:srgbClr val="000000"/>
                </a:solidFill>
                <a:effectLst/>
                <a:latin typeface="Arial"/>
                <a:ea typeface="Arial"/>
                <a:cs typeface="Arial"/>
                <a:sym typeface="Arial"/>
              </a:rPr>
              <a:t>Our Commandments of Christ declare (45) — Whatever you do, consider the effect of your action on the honour of God’s name among men. Do all to the glory of God (1 Corinthians 10:31; 3:17).</a:t>
            </a:r>
          </a:p>
          <a:p>
            <a:pPr lvl="0"/>
            <a:r>
              <a:rPr lang="en-AU" sz="1100" b="0" i="0" u="none" strike="noStrike" cap="none" dirty="0" smtClean="0">
                <a:solidFill>
                  <a:srgbClr val="000000"/>
                </a:solidFill>
                <a:effectLst/>
                <a:latin typeface="Arial"/>
                <a:ea typeface="Arial"/>
                <a:cs typeface="Arial"/>
                <a:sym typeface="Arial"/>
              </a:rPr>
              <a:t>That the Bible teaches that children are God’s heritage (Matthew 19:14; Psalm 127:3).</a:t>
            </a:r>
          </a:p>
          <a:p>
            <a:pPr lvl="0"/>
            <a:r>
              <a:rPr lang="en-AU" sz="1100" b="0" i="0" u="none" strike="noStrike" cap="none" dirty="0" smtClean="0">
                <a:solidFill>
                  <a:srgbClr val="000000"/>
                </a:solidFill>
                <a:effectLst/>
                <a:latin typeface="Arial"/>
                <a:ea typeface="Arial"/>
                <a:cs typeface="Arial"/>
                <a:sym typeface="Arial"/>
              </a:rPr>
              <a:t>That the Bible teaches that all forms of abuse, including child abuse, violate the commandments of Christ and are contrary to the fruit of the spirit (Galatians 5:19-21; Ephesians 5:3-12; 1 Corinthians 6:9-10).</a:t>
            </a:r>
          </a:p>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AU" dirty="0" smtClean="0"/>
              <a:t>Target audience Recorder/Secretary and Management Committees</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AU" dirty="0" smtClean="0"/>
              <a:t>Target audience Recorder/Secretary and Management Committees</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82b3eaa85e_0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82b3eaa85e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82b3eaa85e_0_1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82b3eaa85e_0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82b3eaa85e_0_2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82b3eaa85e_0_2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82b3eaa85e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82b3eaa85e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47b347ab17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47b347ab17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dirty="0"/>
              <a:t>The Child Protection (Working with Children) Regulation 2013 is the law in NSW for Working With Children Checks.  </a:t>
            </a:r>
            <a:endParaRPr dirty="0"/>
          </a:p>
          <a:p>
            <a:pPr marL="457200" lvl="0" indent="-298450" algn="l" rtl="0">
              <a:spcBef>
                <a:spcPts val="1000"/>
              </a:spcBef>
              <a:spcAft>
                <a:spcPts val="0"/>
              </a:spcAft>
              <a:buSzPts val="1100"/>
              <a:buChar char="●"/>
            </a:pPr>
            <a:r>
              <a:rPr lang="en" dirty="0"/>
              <a:t>It applies to all sorts of organisations that provide services for children including schools, sporting clubs and churches</a:t>
            </a:r>
            <a:r>
              <a:rPr lang="en" dirty="0" smtClean="0"/>
              <a:t>.</a:t>
            </a:r>
          </a:p>
          <a:p>
            <a:pPr marL="457200" lvl="0" indent="-298450" algn="l" rtl="0">
              <a:spcBef>
                <a:spcPts val="1000"/>
              </a:spcBef>
              <a:spcAft>
                <a:spcPts val="0"/>
              </a:spcAft>
              <a:buSzPts val="1100"/>
              <a:buChar char="●"/>
            </a:pPr>
            <a:endParaRPr lang="en" dirty="0" smtClean="0"/>
          </a:p>
          <a:p>
            <a:pPr marL="0" lvl="0" indent="0" algn="l" rtl="0">
              <a:lnSpc>
                <a:spcPct val="100000"/>
              </a:lnSpc>
              <a:spcBef>
                <a:spcPts val="1600"/>
              </a:spcBef>
              <a:spcAft>
                <a:spcPts val="0"/>
              </a:spcAft>
              <a:buNone/>
            </a:pPr>
            <a:r>
              <a:rPr lang="en-AU" sz="2800" b="1" dirty="0" smtClean="0">
                <a:solidFill>
                  <a:srgbClr val="000000"/>
                </a:solidFill>
                <a:highlight>
                  <a:srgbClr val="FFFFFF"/>
                </a:highlight>
              </a:rPr>
              <a:t>Child Protection (Working with Children) Regulation 2013</a:t>
            </a:r>
          </a:p>
          <a:p>
            <a:pPr marL="0" lvl="0" indent="0" algn="l" rtl="0">
              <a:lnSpc>
                <a:spcPct val="100000"/>
              </a:lnSpc>
              <a:spcBef>
                <a:spcPts val="2000"/>
              </a:spcBef>
              <a:spcAft>
                <a:spcPts val="0"/>
              </a:spcAft>
              <a:buNone/>
            </a:pPr>
            <a:r>
              <a:rPr lang="en-AU" sz="1100" dirty="0" smtClean="0">
                <a:solidFill>
                  <a:srgbClr val="000000"/>
                </a:solidFill>
                <a:highlight>
                  <a:srgbClr val="FFFFFF"/>
                </a:highlight>
              </a:rPr>
              <a:t>Current version for 27 May 2019 to date (accessed 19 October 2019 at 14:33) </a:t>
            </a:r>
            <a:r>
              <a:rPr lang="en-AU" sz="1100" dirty="0" smtClean="0">
                <a:solidFill>
                  <a:srgbClr val="003399"/>
                </a:solidFill>
                <a:highlight>
                  <a:srgbClr val="FFFFFF"/>
                </a:highlight>
                <a:uFill>
                  <a:noFill/>
                </a:uFill>
                <a:hlinkClick r:id="rId3"/>
              </a:rPr>
              <a:t>Part 2</a:t>
            </a:r>
            <a:r>
              <a:rPr lang="en-AU" sz="1100" dirty="0" smtClean="0">
                <a:solidFill>
                  <a:srgbClr val="003399"/>
                </a:solidFill>
                <a:highlight>
                  <a:srgbClr val="FFFFFF"/>
                </a:highlight>
              </a:rPr>
              <a:t>  Clause 13</a:t>
            </a:r>
          </a:p>
          <a:p>
            <a:pPr marL="0" marR="0" lvl="0" indent="0" algn="l" defTabSz="914400" rtl="0" eaLnBrk="1" fontAlgn="auto" latinLnBrk="0" hangingPunct="1">
              <a:lnSpc>
                <a:spcPct val="100000"/>
              </a:lnSpc>
              <a:spcBef>
                <a:spcPts val="2000"/>
              </a:spcBef>
              <a:spcAft>
                <a:spcPts val="0"/>
              </a:spcAft>
              <a:buClr>
                <a:srgbClr val="000000"/>
              </a:buClr>
              <a:buSzPts val="1100"/>
              <a:buFont typeface="Arial"/>
              <a:buNone/>
              <a:tabLst/>
              <a:defRPr/>
            </a:pPr>
            <a:endParaRPr lang="en-AU" sz="1100" dirty="0" smtClean="0">
              <a:latin typeface="Proxima Nova"/>
              <a:ea typeface="Proxima Nova"/>
              <a:cs typeface="Proxima Nova"/>
              <a:sym typeface="Proxima Nova"/>
            </a:endParaRPr>
          </a:p>
          <a:p>
            <a:pPr marL="0" marR="0" lvl="0" indent="0" algn="l" defTabSz="914400" rtl="0" eaLnBrk="1" fontAlgn="auto" latinLnBrk="0" hangingPunct="1">
              <a:lnSpc>
                <a:spcPct val="100000"/>
              </a:lnSpc>
              <a:spcBef>
                <a:spcPts val="2000"/>
              </a:spcBef>
              <a:spcAft>
                <a:spcPts val="0"/>
              </a:spcAft>
              <a:buClr>
                <a:srgbClr val="000000"/>
              </a:buClr>
              <a:buSzPts val="1100"/>
              <a:buFont typeface="Arial"/>
              <a:buNone/>
              <a:tabLst/>
              <a:defRPr/>
            </a:pPr>
            <a:r>
              <a:rPr lang="en-AU" sz="1100" dirty="0" smtClean="0">
                <a:latin typeface="Proxima Nova"/>
                <a:ea typeface="Proxima Nova"/>
                <a:cs typeface="Proxima Nova"/>
                <a:sym typeface="Proxima Nova"/>
              </a:rPr>
              <a:t>Reference: </a:t>
            </a:r>
            <a:r>
              <a:rPr lang="en-AU" sz="1100" u="sng" dirty="0" smtClean="0">
                <a:solidFill>
                  <a:schemeClr val="hlink"/>
                </a:solidFill>
                <a:latin typeface="Proxima Nova"/>
                <a:ea typeface="Proxima Nova"/>
                <a:cs typeface="Proxima Nova"/>
                <a:sym typeface="Proxima Nova"/>
                <a:hlinkClick r:id="rId4"/>
              </a:rPr>
              <a:t>https://www.legislation.nsw.gov.au/#/view/regulation/2013/156/part2/sec13</a:t>
            </a:r>
            <a:endParaRPr dirty="0"/>
          </a:p>
          <a:p>
            <a:pPr marL="0" lvl="0" indent="0" algn="l" rtl="0">
              <a:spcBef>
                <a:spcPts val="100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82b3eaa85e_0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82b3eaa85e_0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w="38100" cap="flat" cmpd="sng">
            <a:solidFill>
              <a:schemeClr val="lt1"/>
            </a:solidFill>
            <a:prstDash val="solid"/>
            <a:round/>
            <a:headEnd type="none" w="sm" len="sm"/>
            <a:tailEnd type="none" w="sm" len="sm"/>
          </a:ln>
        </p:spPr>
      </p:cxnSp>
      <p:cxnSp>
        <p:nvCxnSpPr>
          <p:cNvPr id="11" name="Google Shape;11;p2"/>
          <p:cNvCxnSpPr/>
          <p:nvPr/>
        </p:nvCxnSpPr>
        <p:spPr>
          <a:xfrm>
            <a:off x="2477724" y="4740000"/>
            <a:ext cx="6244200" cy="0"/>
          </a:xfrm>
          <a:prstGeom prst="straightConnector1">
            <a:avLst/>
          </a:prstGeom>
          <a:noFill/>
          <a:ln w="19050" cap="flat" cmpd="sng">
            <a:solidFill>
              <a:schemeClr val="lt1"/>
            </a:solidFill>
            <a:prstDash val="solid"/>
            <a:round/>
            <a:headEnd type="none" w="sm" len="sm"/>
            <a:tailEnd type="none" w="sm" len="sm"/>
          </a:ln>
        </p:spPr>
      </p:cxnSp>
      <p:cxnSp>
        <p:nvCxnSpPr>
          <p:cNvPr id="12" name="Google Shape;12;p2"/>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13" name="Google Shape;13;p2"/>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4" name="Google Shape;14;p2"/>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5" name="Google Shape;15;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5"/>
        <p:cNvGrpSpPr/>
        <p:nvPr/>
      </p:nvGrpSpPr>
      <p:grpSpPr>
        <a:xfrm>
          <a:off x="0" y="0"/>
          <a:ext cx="0" cy="0"/>
          <a:chOff x="0" y="0"/>
          <a:chExt cx="0" cy="0"/>
        </a:xfrm>
      </p:grpSpPr>
      <p:sp>
        <p:nvSpPr>
          <p:cNvPr id="66" name="Google Shape;66;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w="38100" cap="flat" cmpd="sng">
            <a:solidFill>
              <a:schemeClr val="lt1"/>
            </a:solidFill>
            <a:prstDash val="solid"/>
            <a:round/>
            <a:headEnd type="none" w="sm" len="sm"/>
            <a:tailEnd type="none" w="sm" len="sm"/>
          </a:ln>
        </p:spPr>
      </p:cxnSp>
      <p:cxnSp>
        <p:nvCxnSpPr>
          <p:cNvPr id="18" name="Google Shape;18;p3"/>
          <p:cNvCxnSpPr/>
          <p:nvPr/>
        </p:nvCxnSpPr>
        <p:spPr>
          <a:xfrm>
            <a:off x="425200" y="4740000"/>
            <a:ext cx="8296800" cy="0"/>
          </a:xfrm>
          <a:prstGeom prst="straightConnector1">
            <a:avLst/>
          </a:prstGeom>
          <a:noFill/>
          <a:ln w="19050" cap="flat" cmpd="sng">
            <a:solidFill>
              <a:schemeClr val="lt1"/>
            </a:solidFill>
            <a:prstDash val="solid"/>
            <a:round/>
            <a:headEnd type="none" w="sm" len="sm"/>
            <a:tailEnd type="none" w="sm" len="sm"/>
          </a:ln>
        </p:spPr>
      </p:cxnSp>
      <p:sp>
        <p:nvSpPr>
          <p:cNvPr id="19" name="Google Shape;19;p3"/>
          <p:cNvSpPr txBox="1">
            <a:spLocks noGrp="1"/>
          </p:cNvSpPr>
          <p:nvPr>
            <p:ph type="title"/>
          </p:nvPr>
        </p:nvSpPr>
        <p:spPr>
          <a:xfrm>
            <a:off x="406425" y="1806825"/>
            <a:ext cx="8296800" cy="1542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a:endParaRPr/>
          </a:p>
        </p:txBody>
      </p:sp>
      <p:sp>
        <p:nvSpPr>
          <p:cNvPr id="20" name="Google Shape;20;p3"/>
          <p:cNvSpPr txBox="1">
            <a:spLocks noGrp="1"/>
          </p:cNvSpPr>
          <p:nvPr>
            <p:ph type="sldNum" idx="12"/>
          </p:nvPr>
        </p:nvSpPr>
        <p:spPr>
          <a:xfrm>
            <a:off x="8312471" y="4735141"/>
            <a:ext cx="548700" cy="393600"/>
          </a:xfrm>
          <a:prstGeom prst="rect">
            <a:avLst/>
          </a:prstGeom>
        </p:spPr>
        <p:txBody>
          <a:bodyPr spcFirstLastPara="1" wrap="square" lIns="91425" tIns="91425" rIns="91425" bIns="91425" anchor="ctr" anchorCtr="0">
            <a:noAutofit/>
          </a:bodyPr>
          <a:lstStyle>
            <a:lvl1pPr lvl="0">
              <a:buNone/>
              <a:defRPr sz="1400" baseline="0">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cxnSp>
        <p:nvCxnSpPr>
          <p:cNvPr id="22" name="Google Shape;22;p4"/>
          <p:cNvCxnSpPr/>
          <p:nvPr/>
        </p:nvCxnSpPr>
        <p:spPr>
          <a:xfrm rot="10800000" flipH="1">
            <a:off x="467200" y="415700"/>
            <a:ext cx="8254800" cy="52500"/>
          </a:xfrm>
          <a:prstGeom prst="straightConnector1">
            <a:avLst/>
          </a:prstGeom>
          <a:noFill/>
          <a:ln w="38100" cap="flat" cmpd="sng">
            <a:solidFill>
              <a:schemeClr val="dk2"/>
            </a:solidFill>
            <a:prstDash val="solid"/>
            <a:round/>
            <a:headEnd type="none" w="sm" len="sm"/>
            <a:tailEnd type="none" w="sm" len="sm"/>
          </a:ln>
        </p:spPr>
      </p:cxnSp>
      <p:cxnSp>
        <p:nvCxnSpPr>
          <p:cNvPr id="23" name="Google Shape;23;p4"/>
          <p:cNvCxnSpPr/>
          <p:nvPr/>
        </p:nvCxnSpPr>
        <p:spPr>
          <a:xfrm rot="10800000" flipH="1">
            <a:off x="545025" y="4739975"/>
            <a:ext cx="8176800" cy="8400"/>
          </a:xfrm>
          <a:prstGeom prst="straightConnector1">
            <a:avLst/>
          </a:prstGeom>
          <a:noFill/>
          <a:ln w="19050" cap="flat" cmpd="sng">
            <a:solidFill>
              <a:schemeClr val="dk2"/>
            </a:solidFill>
            <a:prstDash val="solid"/>
            <a:round/>
            <a:headEnd type="none" w="sm" len="sm"/>
            <a:tailEnd type="none" w="sm" len="sm"/>
          </a:ln>
        </p:spPr>
      </p:cxnSp>
      <p:sp>
        <p:nvSpPr>
          <p:cNvPr id="24" name="Google Shape;24;p4"/>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4"/>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6" name="Google Shape;26;p4"/>
          <p:cNvSpPr txBox="1">
            <a:spLocks noGrp="1"/>
          </p:cNvSpPr>
          <p:nvPr>
            <p:ph type="sldNum" idx="12"/>
          </p:nvPr>
        </p:nvSpPr>
        <p:spPr>
          <a:xfrm>
            <a:off x="8301878" y="4741767"/>
            <a:ext cx="548700" cy="393600"/>
          </a:xfrm>
          <a:prstGeom prst="rect">
            <a:avLst/>
          </a:prstGeom>
        </p:spPr>
        <p:txBody>
          <a:bodyPr spcFirstLastPara="1" wrap="square" lIns="91425" tIns="91425" rIns="91425" bIns="91425" anchor="ctr" anchorCtr="0">
            <a:noAutofit/>
          </a:bodyPr>
          <a:lstStyle>
            <a:lvl1pPr lvl="0">
              <a:buNone/>
              <a:defRPr baseline="0">
                <a:solidFill>
                  <a:schemeClr val="bg2">
                    <a:lumMod val="95000"/>
                    <a:lumOff val="5000"/>
                  </a:schemeClr>
                </a:solidFill>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7"/>
        <p:cNvGrpSpPr/>
        <p:nvPr/>
      </p:nvGrpSpPr>
      <p:grpSpPr>
        <a:xfrm>
          <a:off x="0" y="0"/>
          <a:ext cx="0" cy="0"/>
          <a:chOff x="0" y="0"/>
          <a:chExt cx="0" cy="0"/>
        </a:xfrm>
      </p:grpSpPr>
      <p:cxnSp>
        <p:nvCxnSpPr>
          <p:cNvPr id="28" name="Google Shape;28;p5"/>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29" name="Google Shape;29;p5"/>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30" name="Google Shape;30;p5"/>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31" name="Google Shape;31;p5"/>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2" name="Google Shape;32;p5"/>
          <p:cNvSpPr txBox="1">
            <a:spLocks noGrp="1"/>
          </p:cNvSpPr>
          <p:nvPr>
            <p:ph type="body" idx="1"/>
          </p:nvPr>
        </p:nvSpPr>
        <p:spPr>
          <a:xfrm>
            <a:off x="2400303" y="1602675"/>
            <a:ext cx="3071400" cy="3002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5650572" y="1602675"/>
            <a:ext cx="3071400" cy="3002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03300" y="411575"/>
            <a:ext cx="8520600" cy="639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7" name="Google Shape;37;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cxnSp>
        <p:nvCxnSpPr>
          <p:cNvPr id="39" name="Google Shape;39;p7"/>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40" name="Google Shape;40;p7"/>
          <p:cNvSpPr txBox="1">
            <a:spLocks noGrp="1"/>
          </p:cNvSpPr>
          <p:nvPr>
            <p:ph type="title"/>
          </p:nvPr>
        </p:nvSpPr>
        <p:spPr>
          <a:xfrm>
            <a:off x="319500" y="936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1" name="Google Shape;41;p7"/>
          <p:cNvSpPr txBox="1">
            <a:spLocks noGrp="1"/>
          </p:cNvSpPr>
          <p:nvPr>
            <p:ph type="body" idx="1"/>
          </p:nvPr>
        </p:nvSpPr>
        <p:spPr>
          <a:xfrm>
            <a:off x="319500" y="1846804"/>
            <a:ext cx="2808000" cy="2806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Google Shape;42;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7"/>
        <p:cNvGrpSpPr/>
        <p:nvPr/>
      </p:nvGrpSpPr>
      <p:grpSpPr>
        <a:xfrm>
          <a:off x="0" y="0"/>
          <a:ext cx="0" cy="0"/>
          <a:chOff x="0" y="0"/>
          <a:chExt cx="0" cy="0"/>
        </a:xfrm>
      </p:grpSpPr>
      <p:sp>
        <p:nvSpPr>
          <p:cNvPr id="48" name="Google Shape;48;p9"/>
          <p:cNvSpPr/>
          <p:nvPr/>
        </p:nvSpPr>
        <p:spPr>
          <a:xfrm>
            <a:off x="4572000" y="1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9" name="Google Shape;4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0" name="Google Shape;50;p9"/>
          <p:cNvSpPr txBox="1">
            <a:spLocks noGrp="1"/>
          </p:cNvSpPr>
          <p:nvPr>
            <p:ph type="title"/>
          </p:nvPr>
        </p:nvSpPr>
        <p:spPr>
          <a:xfrm>
            <a:off x="265500" y="1397350"/>
            <a:ext cx="4045200" cy="1318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a:endParaRPr/>
          </a:p>
        </p:txBody>
      </p:sp>
      <p:sp>
        <p:nvSpPr>
          <p:cNvPr id="51" name="Google Shape;51;p9"/>
          <p:cNvSpPr txBox="1">
            <a:spLocks noGrp="1"/>
          </p:cNvSpPr>
          <p:nvPr>
            <p:ph type="subTitle" idx="1"/>
          </p:nvPr>
        </p:nvSpPr>
        <p:spPr>
          <a:xfrm>
            <a:off x="265500" y="273537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2" name="Google Shape;5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3" name="Google Shape;5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4"/>
        <p:cNvGrpSpPr/>
        <p:nvPr/>
      </p:nvGrpSpPr>
      <p:grpSpPr>
        <a:xfrm>
          <a:off x="0" y="0"/>
          <a:ext cx="0" cy="0"/>
          <a:chOff x="0" y="0"/>
          <a:chExt cx="0" cy="0"/>
        </a:xfrm>
      </p:grpSpPr>
      <p:cxnSp>
        <p:nvCxnSpPr>
          <p:cNvPr id="55" name="Google Shape;55;p10"/>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56" name="Google Shape;56;p10"/>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57" name="Google Shape;57;p10"/>
          <p:cNvSpPr txBox="1">
            <a:spLocks noGrp="1"/>
          </p:cNvSpPr>
          <p:nvPr>
            <p:ph type="body" idx="1"/>
          </p:nvPr>
        </p:nvSpPr>
        <p:spPr>
          <a:xfrm>
            <a:off x="328017" y="4226025"/>
            <a:ext cx="8388600" cy="3936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58" name="Google Shape;58;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9"/>
        <p:cNvGrpSpPr/>
        <p:nvPr/>
      </p:nvGrpSpPr>
      <p:grpSpPr>
        <a:xfrm>
          <a:off x="0" y="0"/>
          <a:ext cx="0" cy="0"/>
          <a:chOff x="0" y="0"/>
          <a:chExt cx="0" cy="0"/>
        </a:xfrm>
      </p:grpSpPr>
      <p:cxnSp>
        <p:nvCxnSpPr>
          <p:cNvPr id="60" name="Google Shape;60;p11"/>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61" name="Google Shape;61;p11"/>
          <p:cNvCxnSpPr/>
          <p:nvPr/>
        </p:nvCxnSpPr>
        <p:spPr>
          <a:xfrm>
            <a:off x="425200" y="415650"/>
            <a:ext cx="8296800" cy="0"/>
          </a:xfrm>
          <a:prstGeom prst="straightConnector1">
            <a:avLst/>
          </a:prstGeom>
          <a:noFill/>
          <a:ln w="38100" cap="flat" cmpd="sng">
            <a:solidFill>
              <a:schemeClr val="dk2"/>
            </a:solidFill>
            <a:prstDash val="solid"/>
            <a:round/>
            <a:headEnd type="none" w="sm" len="sm"/>
            <a:tailEnd type="none" w="sm" len="sm"/>
          </a:ln>
        </p:spPr>
      </p:cxnSp>
      <p:sp>
        <p:nvSpPr>
          <p:cNvPr id="62" name="Google Shape;62;p11"/>
          <p:cNvSpPr txBox="1">
            <a:spLocks noGrp="1"/>
          </p:cNvSpPr>
          <p:nvPr>
            <p:ph type="title" hasCustomPrompt="1"/>
          </p:nvPr>
        </p:nvSpPr>
        <p:spPr>
          <a:xfrm>
            <a:off x="853950" y="1304850"/>
            <a:ext cx="74361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3" name="Google Shape;63;p11"/>
          <p:cNvSpPr txBox="1">
            <a:spLocks noGrp="1"/>
          </p:cNvSpPr>
          <p:nvPr>
            <p:ph type="body" idx="1"/>
          </p:nvPr>
        </p:nvSpPr>
        <p:spPr>
          <a:xfrm>
            <a:off x="853950" y="2919450"/>
            <a:ext cx="74361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4" name="Google Shape;64;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wiss-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2410112" y="1595776"/>
            <a:ext cx="6321600" cy="3002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kidsguardian.nsw.gov.au/ArticleDocuments/1021/Head_of_entity_responsibilties.pdf.aspx?Embed=Y"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kidsguardian.nsw.gov.au/child-safe-organisations/reportable-conduct-scheme/fact-sheets"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hildabuseroyalcommission.gov.au/final-report"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jpeg"/><Relationship Id="rId5" Type="http://schemas.openxmlformats.org/officeDocument/2006/relationships/hyperlink" Target="https://www.nationalredress.gov.au/about" TargetMode="External"/><Relationship Id="rId4" Type="http://schemas.openxmlformats.org/officeDocument/2006/relationships/hyperlink" Target="https://aace.info/wp-content/uploads/2019/09/AACE-Child-Safety-Policy-2019-website.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3"/>
          <p:cNvSpPr txBox="1">
            <a:spLocks noGrp="1"/>
          </p:cNvSpPr>
          <p:nvPr>
            <p:ph type="title"/>
          </p:nvPr>
        </p:nvSpPr>
        <p:spPr>
          <a:xfrm>
            <a:off x="415950" y="1806825"/>
            <a:ext cx="8296800" cy="154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t>NSW Christadelphian Committee 2020</a:t>
            </a:r>
            <a:endParaRPr sz="2800" dirty="0"/>
          </a:p>
          <a:p>
            <a:pPr marL="0" lvl="0" indent="0" algn="ctr" rtl="0">
              <a:spcBef>
                <a:spcPts val="0"/>
              </a:spcBef>
              <a:spcAft>
                <a:spcPts val="0"/>
              </a:spcAft>
              <a:buNone/>
            </a:pPr>
            <a:r>
              <a:rPr lang="en" sz="5400" dirty="0"/>
              <a:t>Child Safety Briefing</a:t>
            </a:r>
            <a:endParaRPr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448625" y="575950"/>
            <a:ext cx="82731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NSW - Reportable Conduct</a:t>
            </a:r>
            <a:endParaRPr/>
          </a:p>
        </p:txBody>
      </p:sp>
      <p:sp>
        <p:nvSpPr>
          <p:cNvPr id="122" name="Google Shape;122;p22"/>
          <p:cNvSpPr txBox="1">
            <a:spLocks noGrp="1"/>
          </p:cNvSpPr>
          <p:nvPr>
            <p:ph type="body" idx="1"/>
          </p:nvPr>
        </p:nvSpPr>
        <p:spPr>
          <a:xfrm>
            <a:off x="458600" y="1379850"/>
            <a:ext cx="8273100" cy="321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dirty="0">
                <a:latin typeface="Arial"/>
                <a:ea typeface="Arial"/>
                <a:cs typeface="Arial"/>
                <a:sym typeface="Arial"/>
              </a:rPr>
              <a:t>The Children’s Guardian Act expanded the NSW Reportable Conduct Scheme, </a:t>
            </a:r>
            <a:r>
              <a:rPr lang="en-AU" sz="1600" dirty="0">
                <a:latin typeface="Arial"/>
                <a:ea typeface="Arial"/>
                <a:cs typeface="Arial"/>
                <a:sym typeface="Arial"/>
              </a:rPr>
              <a:t>bringing f</a:t>
            </a:r>
            <a:r>
              <a:rPr lang="en" sz="1600" dirty="0">
                <a:latin typeface="Arial"/>
                <a:ea typeface="Arial"/>
                <a:cs typeface="Arial"/>
                <a:sym typeface="Arial"/>
              </a:rPr>
              <a:t>aith-based organisations into the Scheme. </a:t>
            </a:r>
            <a:endParaRPr sz="1600" dirty="0">
              <a:latin typeface="Arial"/>
              <a:ea typeface="Arial"/>
              <a:cs typeface="Arial"/>
              <a:sym typeface="Arial"/>
            </a:endParaRPr>
          </a:p>
          <a:p>
            <a:pPr marL="0" lvl="0" indent="0" algn="l" rtl="0">
              <a:spcBef>
                <a:spcPts val="1600"/>
              </a:spcBef>
              <a:spcAft>
                <a:spcPts val="0"/>
              </a:spcAft>
              <a:buClr>
                <a:schemeClr val="dk2"/>
              </a:buClr>
              <a:buSzPts val="1100"/>
              <a:buFont typeface="Arial"/>
              <a:buNone/>
            </a:pPr>
            <a:r>
              <a:rPr lang="en" sz="1600" dirty="0">
                <a:latin typeface="Arial"/>
                <a:ea typeface="Arial"/>
                <a:cs typeface="Arial"/>
                <a:sym typeface="Arial"/>
              </a:rPr>
              <a:t>Reportable conduct is defined as a sexual offence, sexual misconduct, ill treatment, neglect, assault offence under 43B or 316A of the Crimes Act 1900 and behaviour that causes significant emotional or psychological harm to a child.</a:t>
            </a:r>
            <a:endParaRPr sz="1600" dirty="0">
              <a:latin typeface="Arial"/>
              <a:ea typeface="Arial"/>
              <a:cs typeface="Arial"/>
              <a:sym typeface="Arial"/>
            </a:endParaRPr>
          </a:p>
          <a:p>
            <a:pPr marL="0" lvl="0" indent="0" algn="l" rtl="0">
              <a:spcBef>
                <a:spcPts val="1200"/>
              </a:spcBef>
              <a:spcAft>
                <a:spcPts val="0"/>
              </a:spcAft>
              <a:buClr>
                <a:schemeClr val="dk2"/>
              </a:buClr>
              <a:buSzPts val="1100"/>
              <a:buFont typeface="Arial"/>
              <a:buNone/>
            </a:pPr>
            <a:r>
              <a:rPr lang="en" sz="1600" dirty="0">
                <a:latin typeface="Arial"/>
                <a:ea typeface="Arial"/>
                <a:cs typeface="Arial"/>
                <a:sym typeface="Arial"/>
              </a:rPr>
              <a:t>The </a:t>
            </a:r>
            <a:r>
              <a:rPr lang="en-AU" sz="1600" dirty="0" smtClean="0">
                <a:latin typeface="Arial"/>
                <a:ea typeface="Arial"/>
                <a:cs typeface="Arial"/>
                <a:sym typeface="Arial"/>
              </a:rPr>
              <a:t>Recorder/Secretary</a:t>
            </a:r>
            <a:r>
              <a:rPr lang="en" sz="1600" dirty="0" smtClean="0">
                <a:latin typeface="Arial"/>
                <a:ea typeface="Arial"/>
                <a:cs typeface="Arial"/>
                <a:sym typeface="Arial"/>
              </a:rPr>
              <a:t> </a:t>
            </a:r>
            <a:r>
              <a:rPr lang="en" sz="1600" dirty="0">
                <a:latin typeface="Arial"/>
                <a:ea typeface="Arial"/>
                <a:cs typeface="Arial"/>
                <a:sym typeface="Arial"/>
              </a:rPr>
              <a:t>is responsible for making reports as the </a:t>
            </a:r>
            <a:r>
              <a:rPr lang="en" sz="1600" dirty="0" smtClean="0">
                <a:latin typeface="Arial"/>
                <a:ea typeface="Arial"/>
                <a:cs typeface="Arial"/>
                <a:sym typeface="Arial"/>
              </a:rPr>
              <a:t>ecclesial “head </a:t>
            </a:r>
            <a:r>
              <a:rPr lang="en" sz="1600" dirty="0">
                <a:latin typeface="Arial"/>
                <a:ea typeface="Arial"/>
                <a:cs typeface="Arial"/>
                <a:sym typeface="Arial"/>
              </a:rPr>
              <a:t>of entity” see </a:t>
            </a:r>
            <a:r>
              <a:rPr lang="en" sz="1600" dirty="0" smtClean="0">
                <a:latin typeface="Arial"/>
                <a:ea typeface="Arial"/>
                <a:cs typeface="Arial"/>
                <a:sym typeface="Arial"/>
              </a:rPr>
              <a:t>the </a:t>
            </a:r>
            <a:r>
              <a:rPr lang="en" sz="1600" dirty="0">
                <a:latin typeface="Arial"/>
                <a:ea typeface="Arial"/>
                <a:cs typeface="Arial"/>
                <a:sym typeface="Arial"/>
              </a:rPr>
              <a:t>NSW Reportable Conduct Scheme – Fact sheet 2 Heads of entities and reportable conduct responsibilities</a:t>
            </a:r>
            <a:r>
              <a:rPr lang="en" sz="1600" u="sng" dirty="0">
                <a:solidFill>
                  <a:schemeClr val="hlink"/>
                </a:solidFill>
                <a:latin typeface="Arial"/>
                <a:ea typeface="Arial"/>
                <a:cs typeface="Arial"/>
                <a:sym typeface="Arial"/>
                <a:hlinkClick r:id="rId3"/>
              </a:rPr>
              <a:t> https://www.kidsguardian.nsw.gov.au/ArticleDocuments/1021/Head_of_entity_responsibilties.pdf.aspx?Embed=Y </a:t>
            </a:r>
            <a:endParaRPr sz="1600" dirty="0">
              <a:latin typeface="Arial"/>
              <a:ea typeface="Arial"/>
              <a:cs typeface="Arial"/>
              <a:sym typeface="Arial"/>
            </a:endParaRPr>
          </a:p>
          <a:p>
            <a:pPr marL="0" lvl="0" indent="0" algn="l" rtl="0">
              <a:spcBef>
                <a:spcPts val="1200"/>
              </a:spcBef>
              <a:spcAft>
                <a:spcPts val="0"/>
              </a:spcAft>
              <a:buNone/>
            </a:pPr>
            <a:endParaRPr sz="1600" dirty="0">
              <a:latin typeface="Arial"/>
              <a:ea typeface="Arial"/>
              <a:cs typeface="Arial"/>
              <a:sym typeface="Arial"/>
            </a:endParaRPr>
          </a:p>
          <a:p>
            <a:pPr marL="0" lvl="0" indent="0" algn="l" rtl="0">
              <a:spcBef>
                <a:spcPts val="1600"/>
              </a:spcBef>
              <a:spcAft>
                <a:spcPts val="1600"/>
              </a:spcAft>
              <a:buNone/>
            </a:pPr>
            <a:endParaRPr dirty="0"/>
          </a:p>
        </p:txBody>
      </p:sp>
      <p:sp>
        <p:nvSpPr>
          <p:cNvPr id="2" name="Slide Number Placeholder 1"/>
          <p:cNvSpPr>
            <a:spLocks noGrp="1"/>
          </p:cNvSpPr>
          <p:nvPr>
            <p:ph type="sldNum" idx="12"/>
          </p:nvPr>
        </p:nvSpPr>
        <p:spPr/>
        <p:txBody>
          <a:bodyPr/>
          <a:lstStyle/>
          <a:p>
            <a:fld id="{00000000-1234-1234-1234-123412341234}" type="slidenum">
              <a:rPr lang="en" smtClean="0"/>
              <a:pPr/>
              <a:t>10</a:t>
            </a:fld>
            <a:endParaRPr lang="e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448625" y="575950"/>
            <a:ext cx="82731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NSW - Reportable Conduct</a:t>
            </a:r>
            <a:endParaRPr/>
          </a:p>
        </p:txBody>
      </p:sp>
      <p:sp>
        <p:nvSpPr>
          <p:cNvPr id="128" name="Google Shape;128;p23"/>
          <p:cNvSpPr txBox="1">
            <a:spLocks noGrp="1"/>
          </p:cNvSpPr>
          <p:nvPr>
            <p:ph type="body" idx="1"/>
          </p:nvPr>
        </p:nvSpPr>
        <p:spPr>
          <a:xfrm>
            <a:off x="448621" y="1316900"/>
            <a:ext cx="8273100" cy="3002400"/>
          </a:xfrm>
          <a:prstGeom prst="rect">
            <a:avLst/>
          </a:prstGeom>
        </p:spPr>
        <p:txBody>
          <a:bodyPr spcFirstLastPara="1" wrap="square" lIns="91425" tIns="91425" rIns="91425" bIns="91425" anchor="t" anchorCtr="0">
            <a:noAutofit/>
          </a:bodyPr>
          <a:lstStyle/>
          <a:p>
            <a:pPr marL="457200" lvl="0" indent="-342900" algn="l" rtl="0">
              <a:spcBef>
                <a:spcPts val="1200"/>
              </a:spcBef>
              <a:spcAft>
                <a:spcPts val="0"/>
              </a:spcAft>
              <a:buClr>
                <a:srgbClr val="2C3C46"/>
              </a:buClr>
              <a:buSzPts val="1800"/>
              <a:buFont typeface="Arial"/>
              <a:buChar char="●"/>
            </a:pPr>
            <a:r>
              <a:rPr lang="en" dirty="0" smtClean="0">
                <a:solidFill>
                  <a:srgbClr val="2C3C46"/>
                </a:solidFill>
                <a:latin typeface="Arial"/>
                <a:ea typeface="Arial"/>
                <a:cs typeface="Arial"/>
                <a:sym typeface="Arial"/>
              </a:rPr>
              <a:t>This scheme </a:t>
            </a:r>
            <a:r>
              <a:rPr lang="en" dirty="0">
                <a:solidFill>
                  <a:srgbClr val="2C3C46"/>
                </a:solidFill>
                <a:latin typeface="Arial"/>
                <a:ea typeface="Arial"/>
                <a:cs typeface="Arial"/>
                <a:sym typeface="Arial"/>
              </a:rPr>
              <a:t>monitors how organisations investigate and report on types of conduct made against their employees, volunteers or certain contractors who provide services to children. </a:t>
            </a:r>
            <a:endParaRPr dirty="0">
              <a:solidFill>
                <a:srgbClr val="2C3C46"/>
              </a:solidFill>
              <a:latin typeface="Arial"/>
              <a:ea typeface="Arial"/>
              <a:cs typeface="Arial"/>
              <a:sym typeface="Arial"/>
            </a:endParaRPr>
          </a:p>
          <a:p>
            <a:pPr marL="457200" lvl="0" indent="-342900" algn="l" rtl="0">
              <a:spcBef>
                <a:spcPts val="0"/>
              </a:spcBef>
              <a:spcAft>
                <a:spcPts val="0"/>
              </a:spcAft>
              <a:buClr>
                <a:srgbClr val="2C3C46"/>
              </a:buClr>
              <a:buSzPts val="1800"/>
              <a:buFont typeface="Arial"/>
              <a:buChar char="●"/>
            </a:pPr>
            <a:r>
              <a:rPr lang="en" dirty="0">
                <a:solidFill>
                  <a:srgbClr val="2C3C46"/>
                </a:solidFill>
                <a:latin typeface="Arial"/>
                <a:ea typeface="Arial"/>
                <a:cs typeface="Arial"/>
                <a:sym typeface="Arial"/>
              </a:rPr>
              <a:t>The scheme covers religious bodies, in response to recommendations of the Royal Commission into Institutional Responses to Child Sexual Abuse.</a:t>
            </a:r>
            <a:endParaRPr dirty="0">
              <a:solidFill>
                <a:srgbClr val="2C3C46"/>
              </a:solidFill>
              <a:latin typeface="Arial"/>
              <a:ea typeface="Arial"/>
              <a:cs typeface="Arial"/>
              <a:sym typeface="Arial"/>
            </a:endParaRPr>
          </a:p>
          <a:p>
            <a:pPr marL="457200" lvl="0" indent="-342900" algn="l" rtl="0">
              <a:spcBef>
                <a:spcPts val="0"/>
              </a:spcBef>
              <a:spcAft>
                <a:spcPts val="0"/>
              </a:spcAft>
              <a:buClr>
                <a:srgbClr val="2C3C46"/>
              </a:buClr>
              <a:buSzPts val="1800"/>
              <a:buFont typeface="Arial"/>
              <a:buChar char="●"/>
            </a:pPr>
            <a:r>
              <a:rPr lang="en" dirty="0">
                <a:solidFill>
                  <a:srgbClr val="2C3C46"/>
                </a:solidFill>
                <a:latin typeface="Arial"/>
                <a:ea typeface="Arial"/>
                <a:cs typeface="Arial"/>
                <a:sym typeface="Arial"/>
              </a:rPr>
              <a:t>Fact sheets are available </a:t>
            </a:r>
            <a:r>
              <a:rPr lang="en" u="sng" dirty="0">
                <a:solidFill>
                  <a:schemeClr val="hlink"/>
                </a:solidFill>
                <a:latin typeface="Arial"/>
                <a:ea typeface="Arial"/>
                <a:cs typeface="Arial"/>
                <a:sym typeface="Arial"/>
                <a:hlinkClick r:id="rId3"/>
              </a:rPr>
              <a:t>https://www.kidsguardian.nsw.gov.au/child-safe-organisations/reportable-conduct-scheme/fact-sheets</a:t>
            </a:r>
            <a:endParaRPr dirty="0">
              <a:solidFill>
                <a:srgbClr val="2C3C46"/>
              </a:solidFill>
              <a:latin typeface="Arial"/>
              <a:ea typeface="Arial"/>
              <a:cs typeface="Arial"/>
              <a:sym typeface="Arial"/>
            </a:endParaRPr>
          </a:p>
          <a:p>
            <a:pPr marL="0" lvl="0" indent="0" algn="l" rtl="0">
              <a:spcBef>
                <a:spcPts val="1200"/>
              </a:spcBef>
              <a:spcAft>
                <a:spcPts val="0"/>
              </a:spcAft>
              <a:buNone/>
            </a:pPr>
            <a:endParaRPr dirty="0">
              <a:latin typeface="Arial"/>
              <a:ea typeface="Arial"/>
              <a:cs typeface="Arial"/>
              <a:sym typeface="Arial"/>
            </a:endParaRPr>
          </a:p>
          <a:p>
            <a:pPr marL="0" lvl="0" indent="0" algn="l" rtl="0">
              <a:spcBef>
                <a:spcPts val="1600"/>
              </a:spcBef>
              <a:spcAft>
                <a:spcPts val="1600"/>
              </a:spcAft>
              <a:buNone/>
            </a:pPr>
            <a:endParaRPr dirty="0"/>
          </a:p>
        </p:txBody>
      </p:sp>
      <p:pic>
        <p:nvPicPr>
          <p:cNvPr id="5122" name="Picture 2" descr="Office of the Children's Guardian | LinkedIn"/>
          <p:cNvPicPr>
            <a:picLocks noChangeAspect="1" noChangeArrowheads="1"/>
          </p:cNvPicPr>
          <p:nvPr/>
        </p:nvPicPr>
        <p:blipFill rotWithShape="1">
          <a:blip r:embed="rId4">
            <a:extLst>
              <a:ext uri="{28A0092B-C50C-407E-A947-70E740481C1C}">
                <a14:useLocalDpi xmlns:a14="http://schemas.microsoft.com/office/drawing/2010/main" val="0"/>
              </a:ext>
            </a:extLst>
          </a:blip>
          <a:srcRect r="33660"/>
          <a:stretch/>
        </p:blipFill>
        <p:spPr bwMode="auto">
          <a:xfrm>
            <a:off x="6250159" y="3842276"/>
            <a:ext cx="2281582" cy="104404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idx="12"/>
          </p:nvPr>
        </p:nvSpPr>
        <p:spPr/>
        <p:txBody>
          <a:bodyPr/>
          <a:lstStyle/>
          <a:p>
            <a:fld id="{00000000-1234-1234-1234-123412341234}" type="slidenum">
              <a:rPr lang="en" smtClean="0"/>
              <a:pPr/>
              <a:t>11</a:t>
            </a:fld>
            <a:endParaRPr lang="e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4"/>
          <p:cNvSpPr txBox="1">
            <a:spLocks noGrp="1"/>
          </p:cNvSpPr>
          <p:nvPr>
            <p:ph type="title"/>
          </p:nvPr>
        </p:nvSpPr>
        <p:spPr>
          <a:xfrm>
            <a:off x="448625" y="575950"/>
            <a:ext cx="82731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NSW - Reporting</a:t>
            </a:r>
            <a:endParaRPr/>
          </a:p>
        </p:txBody>
      </p:sp>
      <p:sp>
        <p:nvSpPr>
          <p:cNvPr id="134" name="Google Shape;134;p24"/>
          <p:cNvSpPr txBox="1">
            <a:spLocks noGrp="1"/>
          </p:cNvSpPr>
          <p:nvPr>
            <p:ph type="body" idx="1"/>
          </p:nvPr>
        </p:nvSpPr>
        <p:spPr>
          <a:xfrm>
            <a:off x="458600" y="1211350"/>
            <a:ext cx="8273100" cy="3386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00">
                <a:latin typeface="Arial"/>
                <a:ea typeface="Arial"/>
                <a:cs typeface="Arial"/>
                <a:sym typeface="Arial"/>
              </a:rPr>
              <a:t>The Head of a Relevant Entity must provide details within 7 business days after becoming aware of an allegation or conviction. The details they must report include:</a:t>
            </a:r>
            <a:endParaRPr sz="1300">
              <a:latin typeface="Arial"/>
              <a:ea typeface="Arial"/>
              <a:cs typeface="Arial"/>
              <a:sym typeface="Arial"/>
            </a:endParaRPr>
          </a:p>
          <a:p>
            <a:pPr marL="457200" lvl="0" indent="-311150" algn="l" rtl="0">
              <a:spcBef>
                <a:spcPts val="1600"/>
              </a:spcBef>
              <a:spcAft>
                <a:spcPts val="0"/>
              </a:spcAft>
              <a:buSzPts val="1300"/>
              <a:buFont typeface="Arial"/>
              <a:buChar char="●"/>
            </a:pPr>
            <a:r>
              <a:rPr lang="en" sz="1300">
                <a:latin typeface="Arial"/>
                <a:ea typeface="Arial"/>
                <a:cs typeface="Arial"/>
                <a:sym typeface="Arial"/>
              </a:rPr>
              <a:t>date report received</a:t>
            </a:r>
            <a:endParaRPr sz="1300">
              <a:latin typeface="Arial"/>
              <a:ea typeface="Arial"/>
              <a:cs typeface="Arial"/>
              <a:sym typeface="Arial"/>
            </a:endParaRPr>
          </a:p>
          <a:p>
            <a:pPr marL="457200" lvl="0" indent="-311150" algn="l" rtl="0">
              <a:spcBef>
                <a:spcPts val="0"/>
              </a:spcBef>
              <a:spcAft>
                <a:spcPts val="0"/>
              </a:spcAft>
              <a:buSzPts val="1300"/>
              <a:buFont typeface="Arial"/>
              <a:buChar char="●"/>
            </a:pPr>
            <a:r>
              <a:rPr lang="en" sz="1300">
                <a:latin typeface="Arial"/>
                <a:ea typeface="Arial"/>
                <a:cs typeface="Arial"/>
                <a:sym typeface="Arial"/>
              </a:rPr>
              <a:t>type of reportable conduct</a:t>
            </a:r>
            <a:endParaRPr sz="1300">
              <a:latin typeface="Arial"/>
              <a:ea typeface="Arial"/>
              <a:cs typeface="Arial"/>
              <a:sym typeface="Arial"/>
            </a:endParaRPr>
          </a:p>
          <a:p>
            <a:pPr marL="457200" lvl="0" indent="-311150" algn="l" rtl="0">
              <a:spcBef>
                <a:spcPts val="0"/>
              </a:spcBef>
              <a:spcAft>
                <a:spcPts val="0"/>
              </a:spcAft>
              <a:buSzPts val="1300"/>
              <a:buFont typeface="Arial"/>
              <a:buChar char="●"/>
            </a:pPr>
            <a:r>
              <a:rPr lang="en" sz="1300">
                <a:latin typeface="Arial"/>
                <a:ea typeface="Arial"/>
                <a:cs typeface="Arial"/>
                <a:sym typeface="Arial"/>
              </a:rPr>
              <a:t>name of employee</a:t>
            </a:r>
            <a:endParaRPr sz="1300">
              <a:latin typeface="Arial"/>
              <a:ea typeface="Arial"/>
              <a:cs typeface="Arial"/>
              <a:sym typeface="Arial"/>
            </a:endParaRPr>
          </a:p>
          <a:p>
            <a:pPr marL="457200" lvl="0" indent="-311150" algn="l" rtl="0">
              <a:spcBef>
                <a:spcPts val="0"/>
              </a:spcBef>
              <a:spcAft>
                <a:spcPts val="0"/>
              </a:spcAft>
              <a:buSzPts val="1300"/>
              <a:buFont typeface="Arial"/>
              <a:buChar char="●"/>
            </a:pPr>
            <a:r>
              <a:rPr lang="en" sz="1300">
                <a:latin typeface="Arial"/>
                <a:ea typeface="Arial"/>
                <a:cs typeface="Arial"/>
                <a:sym typeface="Arial"/>
              </a:rPr>
              <a:t>name and contact details of entity and head of entity</a:t>
            </a:r>
            <a:endParaRPr sz="1300">
              <a:latin typeface="Arial"/>
              <a:ea typeface="Arial"/>
              <a:cs typeface="Arial"/>
              <a:sym typeface="Arial"/>
            </a:endParaRPr>
          </a:p>
          <a:p>
            <a:pPr marL="457200" lvl="0" indent="-311150" algn="l" rtl="0">
              <a:spcBef>
                <a:spcPts val="0"/>
              </a:spcBef>
              <a:spcAft>
                <a:spcPts val="0"/>
              </a:spcAft>
              <a:buSzPts val="1300"/>
              <a:buFont typeface="Arial"/>
              <a:buChar char="●"/>
            </a:pPr>
            <a:r>
              <a:rPr lang="en" sz="1300">
                <a:latin typeface="Arial"/>
                <a:ea typeface="Arial"/>
                <a:cs typeface="Arial"/>
                <a:sym typeface="Arial"/>
              </a:rPr>
              <a:t>whether Police notified</a:t>
            </a:r>
            <a:endParaRPr sz="1300">
              <a:latin typeface="Arial"/>
              <a:ea typeface="Arial"/>
              <a:cs typeface="Arial"/>
              <a:sym typeface="Arial"/>
            </a:endParaRPr>
          </a:p>
          <a:p>
            <a:pPr marL="457200" lvl="0" indent="-311150" algn="l" rtl="0">
              <a:spcBef>
                <a:spcPts val="0"/>
              </a:spcBef>
              <a:spcAft>
                <a:spcPts val="0"/>
              </a:spcAft>
              <a:buSzPts val="1300"/>
              <a:buFont typeface="Arial"/>
              <a:buChar char="●"/>
            </a:pPr>
            <a:r>
              <a:rPr lang="en" sz="1300">
                <a:latin typeface="Arial"/>
                <a:ea typeface="Arial"/>
                <a:cs typeface="Arial"/>
                <a:sym typeface="Arial"/>
              </a:rPr>
              <a:t>whether a ROSH report was made</a:t>
            </a:r>
            <a:endParaRPr sz="1300">
              <a:latin typeface="Arial"/>
              <a:ea typeface="Arial"/>
              <a:cs typeface="Arial"/>
              <a:sym typeface="Arial"/>
            </a:endParaRPr>
          </a:p>
          <a:p>
            <a:pPr marL="457200" lvl="0" indent="-311150" algn="l" rtl="0">
              <a:spcBef>
                <a:spcPts val="0"/>
              </a:spcBef>
              <a:spcAft>
                <a:spcPts val="0"/>
              </a:spcAft>
              <a:buSzPts val="1300"/>
              <a:buFont typeface="Arial"/>
              <a:buChar char="●"/>
            </a:pPr>
            <a:r>
              <a:rPr lang="en" sz="1300">
                <a:latin typeface="Arial"/>
                <a:ea typeface="Arial"/>
                <a:cs typeface="Arial"/>
                <a:sym typeface="Arial"/>
              </a:rPr>
              <a:t>nature of initial risk assessment and management e.g. whether the employee has been moved)</a:t>
            </a:r>
            <a:endParaRPr sz="1300">
              <a:latin typeface="Arial"/>
              <a:ea typeface="Arial"/>
              <a:cs typeface="Arial"/>
              <a:sym typeface="Arial"/>
            </a:endParaRPr>
          </a:p>
          <a:p>
            <a:pPr marL="457200" lvl="0" indent="-311150" algn="l" rtl="0">
              <a:spcBef>
                <a:spcPts val="0"/>
              </a:spcBef>
              <a:spcAft>
                <a:spcPts val="0"/>
              </a:spcAft>
              <a:buSzPts val="1300"/>
              <a:buFont typeface="Arial"/>
              <a:buChar char="●"/>
            </a:pPr>
            <a:r>
              <a:rPr lang="en" sz="1300">
                <a:latin typeface="Arial"/>
                <a:ea typeface="Arial"/>
                <a:cs typeface="Arial"/>
                <a:sym typeface="Arial"/>
              </a:rPr>
              <a:t>other additional information (if known)</a:t>
            </a:r>
            <a:endParaRPr sz="1300">
              <a:latin typeface="Arial"/>
              <a:ea typeface="Arial"/>
              <a:cs typeface="Arial"/>
              <a:sym typeface="Arial"/>
            </a:endParaRPr>
          </a:p>
          <a:p>
            <a:pPr marL="0" lvl="0" indent="0" algn="l" rtl="0">
              <a:spcBef>
                <a:spcPts val="1600"/>
              </a:spcBef>
              <a:spcAft>
                <a:spcPts val="0"/>
              </a:spcAft>
              <a:buNone/>
            </a:pPr>
            <a:r>
              <a:rPr lang="en" sz="1300">
                <a:latin typeface="Arial"/>
                <a:ea typeface="Arial"/>
                <a:cs typeface="Arial"/>
                <a:sym typeface="Arial"/>
              </a:rPr>
              <a:t>Entities provide an update on the status of the investigation within 30 calendar days and can seek further guidance for a final report. Failing to report to the Children's Guardian by the head of the relevant entity will carry a penalty of 10 penalty units.</a:t>
            </a:r>
            <a:endParaRPr sz="1300">
              <a:latin typeface="Arial"/>
              <a:ea typeface="Arial"/>
              <a:cs typeface="Arial"/>
              <a:sym typeface="Arial"/>
            </a:endParaRPr>
          </a:p>
          <a:p>
            <a:pPr marL="0" lvl="0" indent="0" algn="l" rtl="0">
              <a:spcBef>
                <a:spcPts val="1600"/>
              </a:spcBef>
              <a:spcAft>
                <a:spcPts val="0"/>
              </a:spcAft>
              <a:buNone/>
            </a:pPr>
            <a:endParaRPr sz="1600">
              <a:latin typeface="Arial"/>
              <a:ea typeface="Arial"/>
              <a:cs typeface="Arial"/>
              <a:sym typeface="Arial"/>
            </a:endParaRPr>
          </a:p>
          <a:p>
            <a:pPr marL="0" lvl="0" indent="0" algn="l" rtl="0">
              <a:spcBef>
                <a:spcPts val="1600"/>
              </a:spcBef>
              <a:spcAft>
                <a:spcPts val="0"/>
              </a:spcAft>
              <a:buNone/>
            </a:pPr>
            <a:endParaRPr sz="1600">
              <a:latin typeface="Arial"/>
              <a:ea typeface="Arial"/>
              <a:cs typeface="Arial"/>
              <a:sym typeface="Arial"/>
            </a:endParaRPr>
          </a:p>
          <a:p>
            <a:pPr marL="0" lvl="0" indent="0" algn="l" rtl="0">
              <a:spcBef>
                <a:spcPts val="1600"/>
              </a:spcBef>
              <a:spcAft>
                <a:spcPts val="1600"/>
              </a:spcAft>
              <a:buNone/>
            </a:pPr>
            <a:endParaRPr/>
          </a:p>
        </p:txBody>
      </p:sp>
      <p:sp>
        <p:nvSpPr>
          <p:cNvPr id="2" name="Slide Number Placeholder 1"/>
          <p:cNvSpPr>
            <a:spLocks noGrp="1"/>
          </p:cNvSpPr>
          <p:nvPr>
            <p:ph type="sldNum" idx="12"/>
          </p:nvPr>
        </p:nvSpPr>
        <p:spPr/>
        <p:txBody>
          <a:bodyPr/>
          <a:lstStyle/>
          <a:p>
            <a:fld id="{00000000-1234-1234-1234-123412341234}" type="slidenum">
              <a:rPr lang="en" smtClean="0"/>
              <a:pPr/>
              <a:t>12</a:t>
            </a:fld>
            <a:endParaRPr lang="e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5"/>
          <p:cNvSpPr txBox="1">
            <a:spLocks noGrp="1"/>
          </p:cNvSpPr>
          <p:nvPr>
            <p:ph type="title"/>
          </p:nvPr>
        </p:nvSpPr>
        <p:spPr>
          <a:xfrm>
            <a:off x="406425" y="1806825"/>
            <a:ext cx="8296800" cy="154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400" dirty="0"/>
              <a:t>Getting </a:t>
            </a:r>
            <a:r>
              <a:rPr lang="en" sz="4400" dirty="0" smtClean="0"/>
              <a:t>our </a:t>
            </a:r>
            <a:r>
              <a:rPr lang="en" sz="4400" dirty="0"/>
              <a:t>house in order</a:t>
            </a:r>
            <a:endParaRPr sz="4400"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6"/>
          <p:cNvSpPr txBox="1">
            <a:spLocks noGrp="1"/>
          </p:cNvSpPr>
          <p:nvPr>
            <p:ph type="title"/>
          </p:nvPr>
        </p:nvSpPr>
        <p:spPr>
          <a:xfrm>
            <a:off x="448625" y="575950"/>
            <a:ext cx="82731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NSW - policies and procedures </a:t>
            </a:r>
            <a:endParaRPr/>
          </a:p>
        </p:txBody>
      </p:sp>
      <p:sp>
        <p:nvSpPr>
          <p:cNvPr id="145" name="Google Shape;145;p26"/>
          <p:cNvSpPr txBox="1">
            <a:spLocks noGrp="1"/>
          </p:cNvSpPr>
          <p:nvPr>
            <p:ph type="body" idx="1"/>
          </p:nvPr>
        </p:nvSpPr>
        <p:spPr>
          <a:xfrm>
            <a:off x="427604" y="1241913"/>
            <a:ext cx="8273100" cy="3255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sz="1600" dirty="0">
                <a:latin typeface="Arial"/>
                <a:ea typeface="Arial"/>
                <a:cs typeface="Arial"/>
                <a:sym typeface="Arial"/>
              </a:rPr>
              <a:t>The Office of the Children’s Guardian state that religious </a:t>
            </a:r>
            <a:r>
              <a:rPr lang="en" sz="1600" dirty="0" smtClean="0">
                <a:latin typeface="Arial"/>
                <a:ea typeface="Arial"/>
                <a:cs typeface="Arial"/>
                <a:sym typeface="Arial"/>
              </a:rPr>
              <a:t>bodies</a:t>
            </a:r>
          </a:p>
          <a:p>
            <a:pPr marL="0" lvl="0" indent="0" algn="l" rtl="0">
              <a:spcBef>
                <a:spcPts val="0"/>
              </a:spcBef>
              <a:spcAft>
                <a:spcPts val="0"/>
              </a:spcAft>
              <a:buClr>
                <a:schemeClr val="dk2"/>
              </a:buClr>
              <a:buSzPts val="1100"/>
              <a:buFont typeface="Arial"/>
              <a:buNone/>
            </a:pPr>
            <a:r>
              <a:rPr lang="en" sz="1600" dirty="0" smtClean="0">
                <a:latin typeface="Arial"/>
                <a:ea typeface="Arial"/>
                <a:cs typeface="Arial"/>
                <a:sym typeface="Arial"/>
              </a:rPr>
              <a:t>need </a:t>
            </a:r>
            <a:r>
              <a:rPr lang="en" sz="1600" dirty="0">
                <a:latin typeface="Arial"/>
                <a:ea typeface="Arial"/>
                <a:cs typeface="Arial"/>
                <a:sym typeface="Arial"/>
              </a:rPr>
              <a:t>to make sure they have systems in place that include:</a:t>
            </a:r>
            <a:endParaRPr sz="1600" dirty="0">
              <a:latin typeface="Arial"/>
              <a:ea typeface="Arial"/>
              <a:cs typeface="Arial"/>
              <a:sym typeface="Arial"/>
            </a:endParaRPr>
          </a:p>
          <a:p>
            <a:pPr marL="457200" lvl="0" indent="-330200" algn="l" rtl="0">
              <a:spcBef>
                <a:spcPts val="1600"/>
              </a:spcBef>
              <a:spcAft>
                <a:spcPts val="0"/>
              </a:spcAft>
              <a:buSzPts val="1600"/>
              <a:buFont typeface="Arial"/>
              <a:buChar char="●"/>
            </a:pPr>
            <a:r>
              <a:rPr lang="en" sz="1600" dirty="0" smtClean="0">
                <a:latin typeface="Arial"/>
                <a:ea typeface="Arial"/>
                <a:cs typeface="Arial"/>
                <a:sym typeface="Arial"/>
              </a:rPr>
              <a:t>Working With Children Checks </a:t>
            </a:r>
            <a:r>
              <a:rPr lang="en" sz="1600" dirty="0">
                <a:latin typeface="Arial"/>
                <a:ea typeface="Arial"/>
                <a:cs typeface="Arial"/>
                <a:sym typeface="Arial"/>
              </a:rPr>
              <a:t>for key roles and verifying </a:t>
            </a:r>
            <a:r>
              <a:rPr lang="en" sz="1600" dirty="0" smtClean="0">
                <a:latin typeface="Arial"/>
                <a:ea typeface="Arial"/>
                <a:cs typeface="Arial"/>
                <a:sym typeface="Arial"/>
              </a:rPr>
              <a:t>of WWCCs online.</a:t>
            </a:r>
            <a:endParaRPr sz="1600" dirty="0">
              <a:latin typeface="Arial"/>
              <a:ea typeface="Arial"/>
              <a:cs typeface="Arial"/>
              <a:sym typeface="Arial"/>
            </a:endParaRPr>
          </a:p>
          <a:p>
            <a:pPr marL="457200" lvl="0" indent="-330200" algn="l" rtl="0">
              <a:spcBef>
                <a:spcPts val="0"/>
              </a:spcBef>
              <a:spcAft>
                <a:spcPts val="0"/>
              </a:spcAft>
              <a:buSzPts val="1600"/>
              <a:buFont typeface="Arial"/>
              <a:buChar char="●"/>
            </a:pPr>
            <a:r>
              <a:rPr lang="en" sz="1600" dirty="0" smtClean="0">
                <a:latin typeface="Arial"/>
                <a:ea typeface="Arial"/>
                <a:cs typeface="Arial"/>
                <a:sym typeface="Arial"/>
              </a:rPr>
              <a:t>A </a:t>
            </a:r>
            <a:r>
              <a:rPr lang="en" sz="1600" dirty="0">
                <a:latin typeface="Arial"/>
                <a:ea typeface="Arial"/>
                <a:cs typeface="Arial"/>
                <a:sym typeface="Arial"/>
              </a:rPr>
              <a:t>code of </a:t>
            </a:r>
            <a:r>
              <a:rPr lang="en" sz="1600" dirty="0" smtClean="0">
                <a:latin typeface="Arial"/>
                <a:ea typeface="Arial"/>
                <a:cs typeface="Arial"/>
                <a:sym typeface="Arial"/>
              </a:rPr>
              <a:t>conduct.</a:t>
            </a:r>
            <a:endParaRPr sz="1600" dirty="0">
              <a:latin typeface="Arial"/>
              <a:ea typeface="Arial"/>
              <a:cs typeface="Arial"/>
              <a:sym typeface="Arial"/>
            </a:endParaRPr>
          </a:p>
          <a:p>
            <a:pPr marL="457200" lvl="0" indent="-330200" algn="l" rtl="0">
              <a:spcBef>
                <a:spcPts val="0"/>
              </a:spcBef>
              <a:spcAft>
                <a:spcPts val="0"/>
              </a:spcAft>
              <a:buSzPts val="1600"/>
              <a:buFont typeface="Arial"/>
              <a:buChar char="●"/>
            </a:pPr>
            <a:r>
              <a:rPr lang="en" sz="1600" dirty="0" smtClean="0">
                <a:latin typeface="Arial"/>
                <a:ea typeface="Arial"/>
                <a:cs typeface="Arial"/>
                <a:sym typeface="Arial"/>
              </a:rPr>
              <a:t>Policies</a:t>
            </a:r>
            <a:r>
              <a:rPr lang="en" sz="1600" dirty="0">
                <a:latin typeface="Arial"/>
                <a:ea typeface="Arial"/>
                <a:cs typeface="Arial"/>
                <a:sym typeface="Arial"/>
              </a:rPr>
              <a:t>, including child protection policies that cover identification, prevention and reporting of reportable allegations, conduct and convictions (including by other members</a:t>
            </a:r>
            <a:r>
              <a:rPr lang="en" sz="1600" dirty="0" smtClean="0">
                <a:latin typeface="Arial"/>
                <a:ea typeface="Arial"/>
                <a:cs typeface="Arial"/>
                <a:sym typeface="Arial"/>
              </a:rPr>
              <a:t>).</a:t>
            </a:r>
            <a:endParaRPr sz="1600" dirty="0">
              <a:latin typeface="Arial"/>
              <a:ea typeface="Arial"/>
              <a:cs typeface="Arial"/>
              <a:sym typeface="Arial"/>
            </a:endParaRPr>
          </a:p>
          <a:p>
            <a:pPr marL="457200" lvl="0" indent="-330200" algn="l" rtl="0">
              <a:spcBef>
                <a:spcPts val="0"/>
              </a:spcBef>
              <a:spcAft>
                <a:spcPts val="0"/>
              </a:spcAft>
              <a:buSzPts val="1600"/>
              <a:buFont typeface="Arial"/>
              <a:buChar char="●"/>
            </a:pPr>
            <a:r>
              <a:rPr lang="en" sz="1600" dirty="0" smtClean="0">
                <a:latin typeface="Arial"/>
                <a:ea typeface="Arial"/>
                <a:cs typeface="Arial"/>
                <a:sym typeface="Arial"/>
              </a:rPr>
              <a:t>Processes </a:t>
            </a:r>
            <a:r>
              <a:rPr lang="en" sz="1600" dirty="0">
                <a:latin typeface="Arial"/>
                <a:ea typeface="Arial"/>
                <a:cs typeface="Arial"/>
                <a:sym typeface="Arial"/>
              </a:rPr>
              <a:t>for dealing with reportable allegations (including procedural fairness and protections for making reportable conduct complaints/notifications/reports</a:t>
            </a:r>
            <a:r>
              <a:rPr lang="en" sz="1600" dirty="0" smtClean="0">
                <a:latin typeface="Arial"/>
                <a:ea typeface="Arial"/>
                <a:cs typeface="Arial"/>
                <a:sym typeface="Arial"/>
              </a:rPr>
              <a:t>).</a:t>
            </a:r>
            <a:endParaRPr sz="1600" dirty="0">
              <a:latin typeface="Arial"/>
              <a:ea typeface="Arial"/>
              <a:cs typeface="Arial"/>
              <a:sym typeface="Arial"/>
            </a:endParaRPr>
          </a:p>
          <a:p>
            <a:pPr marL="457200" lvl="0" indent="-330200" algn="l" rtl="0">
              <a:spcBef>
                <a:spcPts val="0"/>
              </a:spcBef>
              <a:spcAft>
                <a:spcPts val="0"/>
              </a:spcAft>
              <a:buSzPts val="1600"/>
              <a:buFont typeface="Arial"/>
              <a:buChar char="●"/>
            </a:pPr>
            <a:r>
              <a:rPr lang="en" sz="1600" dirty="0" smtClean="0">
                <a:latin typeface="Arial"/>
                <a:ea typeface="Arial"/>
                <a:cs typeface="Arial"/>
                <a:sym typeface="Arial"/>
              </a:rPr>
              <a:t>Recordkeeping </a:t>
            </a:r>
            <a:r>
              <a:rPr lang="en" sz="1600" dirty="0">
                <a:latin typeface="Arial"/>
                <a:ea typeface="Arial"/>
                <a:cs typeface="Arial"/>
                <a:sym typeface="Arial"/>
              </a:rPr>
              <a:t>and information management handling policies and </a:t>
            </a:r>
            <a:r>
              <a:rPr lang="en" sz="1600" dirty="0" smtClean="0">
                <a:latin typeface="Arial"/>
                <a:ea typeface="Arial"/>
                <a:cs typeface="Arial"/>
                <a:sym typeface="Arial"/>
              </a:rPr>
              <a:t>procedures.</a:t>
            </a:r>
            <a:endParaRPr sz="1600" dirty="0">
              <a:latin typeface="Arial"/>
              <a:ea typeface="Arial"/>
              <a:cs typeface="Arial"/>
              <a:sym typeface="Arial"/>
            </a:endParaRPr>
          </a:p>
          <a:p>
            <a:pPr marL="457200" lvl="0" indent="-330200" algn="l" rtl="0">
              <a:spcBef>
                <a:spcPts val="0"/>
              </a:spcBef>
              <a:spcAft>
                <a:spcPts val="0"/>
              </a:spcAft>
              <a:buSzPts val="1600"/>
              <a:buFont typeface="Arial"/>
              <a:buChar char="●"/>
            </a:pPr>
            <a:r>
              <a:rPr lang="en" sz="1600" dirty="0" smtClean="0">
                <a:latin typeface="Arial"/>
                <a:ea typeface="Arial"/>
                <a:cs typeface="Arial"/>
                <a:sym typeface="Arial"/>
              </a:rPr>
              <a:t>Training </a:t>
            </a:r>
            <a:r>
              <a:rPr lang="en" sz="1600" dirty="0">
                <a:latin typeface="Arial"/>
                <a:ea typeface="Arial"/>
                <a:cs typeface="Arial"/>
                <a:sym typeface="Arial"/>
              </a:rPr>
              <a:t>on </a:t>
            </a:r>
            <a:r>
              <a:rPr lang="en" sz="1600" dirty="0" smtClean="0">
                <a:latin typeface="Arial"/>
                <a:ea typeface="Arial"/>
                <a:cs typeface="Arial"/>
                <a:sym typeface="Arial"/>
              </a:rPr>
              <a:t>these policies and codes for </a:t>
            </a:r>
            <a:r>
              <a:rPr lang="en" sz="1600" dirty="0">
                <a:latin typeface="Arial"/>
                <a:ea typeface="Arial"/>
                <a:cs typeface="Arial"/>
                <a:sym typeface="Arial"/>
              </a:rPr>
              <a:t>members.</a:t>
            </a:r>
            <a:endParaRPr sz="1600" dirty="0">
              <a:latin typeface="Arial"/>
              <a:ea typeface="Arial"/>
              <a:cs typeface="Arial"/>
              <a:sym typeface="Arial"/>
            </a:endParaRPr>
          </a:p>
          <a:p>
            <a:pPr marL="0" lvl="0" indent="0" algn="l" rtl="0">
              <a:spcBef>
                <a:spcPts val="1600"/>
              </a:spcBef>
              <a:spcAft>
                <a:spcPts val="0"/>
              </a:spcAft>
              <a:buNone/>
            </a:pPr>
            <a:endParaRPr sz="1600" dirty="0">
              <a:latin typeface="Arial"/>
              <a:ea typeface="Arial"/>
              <a:cs typeface="Arial"/>
              <a:sym typeface="Arial"/>
            </a:endParaRPr>
          </a:p>
          <a:p>
            <a:pPr marL="0" lvl="0" indent="0" algn="l" rtl="0">
              <a:spcBef>
                <a:spcPts val="1600"/>
              </a:spcBef>
              <a:spcAft>
                <a:spcPts val="1600"/>
              </a:spcAft>
              <a:buNone/>
            </a:pPr>
            <a:endParaRPr dirty="0"/>
          </a:p>
        </p:txBody>
      </p:sp>
      <p:graphicFrame>
        <p:nvGraphicFramePr>
          <p:cNvPr id="2" name="Diagram 1"/>
          <p:cNvGraphicFramePr/>
          <p:nvPr>
            <p:extLst>
              <p:ext uri="{D42A27DB-BD31-4B8C-83A1-F6EECF244321}">
                <p14:modId xmlns:p14="http://schemas.microsoft.com/office/powerpoint/2010/main" val="1531301793"/>
              </p:ext>
            </p:extLst>
          </p:nvPr>
        </p:nvGraphicFramePr>
        <p:xfrm>
          <a:off x="6010276" y="190500"/>
          <a:ext cx="2619374" cy="1685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idx="12"/>
          </p:nvPr>
        </p:nvSpPr>
        <p:spPr/>
        <p:txBody>
          <a:bodyPr/>
          <a:lstStyle/>
          <a:p>
            <a:fld id="{00000000-1234-1234-1234-123412341234}" type="slidenum">
              <a:rPr lang="en" smtClean="0"/>
              <a:pPr/>
              <a:t>14</a:t>
            </a:fld>
            <a:endParaRPr lang="e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7"/>
          <p:cNvSpPr txBox="1">
            <a:spLocks noGrp="1"/>
          </p:cNvSpPr>
          <p:nvPr>
            <p:ph type="title"/>
          </p:nvPr>
        </p:nvSpPr>
        <p:spPr>
          <a:xfrm>
            <a:off x="448625" y="575950"/>
            <a:ext cx="82731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NSW - penalties apply</a:t>
            </a:r>
            <a:endParaRPr dirty="0"/>
          </a:p>
        </p:txBody>
      </p:sp>
      <p:sp>
        <p:nvSpPr>
          <p:cNvPr id="151" name="Google Shape;151;p27"/>
          <p:cNvSpPr txBox="1">
            <a:spLocks noGrp="1"/>
          </p:cNvSpPr>
          <p:nvPr>
            <p:ph type="body" idx="1"/>
          </p:nvPr>
        </p:nvSpPr>
        <p:spPr>
          <a:xfrm>
            <a:off x="427604" y="1311654"/>
            <a:ext cx="8273100" cy="3255600"/>
          </a:xfrm>
          <a:prstGeom prst="rect">
            <a:avLst/>
          </a:prstGeom>
        </p:spPr>
        <p:txBody>
          <a:bodyPr spcFirstLastPara="1" wrap="square" lIns="91425" tIns="91425" rIns="91425" bIns="91425" anchor="t" anchorCtr="0">
            <a:noAutofit/>
          </a:bodyPr>
          <a:lstStyle/>
          <a:p>
            <a:pPr marL="457200" lvl="0" indent="-330200" algn="l" rtl="0">
              <a:spcBef>
                <a:spcPts val="1200"/>
              </a:spcBef>
              <a:spcAft>
                <a:spcPts val="0"/>
              </a:spcAft>
              <a:buSzPts val="1600"/>
              <a:buFont typeface="Arial"/>
              <a:buChar char="●"/>
            </a:pPr>
            <a:r>
              <a:rPr lang="en" sz="1600" dirty="0">
                <a:latin typeface="Arial"/>
                <a:ea typeface="Arial"/>
                <a:cs typeface="Arial"/>
                <a:sym typeface="Arial"/>
              </a:rPr>
              <a:t>As an employer in child related work, ecclesias have responsibilities under the law. </a:t>
            </a:r>
            <a:endParaRPr sz="1600" dirty="0">
              <a:latin typeface="Arial"/>
              <a:ea typeface="Arial"/>
              <a:cs typeface="Arial"/>
              <a:sym typeface="Arial"/>
            </a:endParaRPr>
          </a:p>
          <a:p>
            <a:pPr marL="457200" lvl="0" indent="-330200" algn="l" rtl="0">
              <a:spcBef>
                <a:spcPts val="0"/>
              </a:spcBef>
              <a:spcAft>
                <a:spcPts val="0"/>
              </a:spcAft>
              <a:buSzPts val="1600"/>
              <a:buFont typeface="Arial"/>
              <a:buChar char="●"/>
            </a:pPr>
            <a:r>
              <a:rPr lang="en" sz="1600" dirty="0">
                <a:latin typeface="Arial"/>
                <a:ea typeface="Arial"/>
                <a:cs typeface="Arial"/>
                <a:sym typeface="Arial"/>
              </a:rPr>
              <a:t>Refusing to participate in an audit may lead to the ecclesia receiving a fine for non-compliance with the Act. </a:t>
            </a:r>
            <a:endParaRPr sz="1600" dirty="0">
              <a:latin typeface="Arial"/>
              <a:ea typeface="Arial"/>
              <a:cs typeface="Arial"/>
              <a:sym typeface="Arial"/>
            </a:endParaRPr>
          </a:p>
          <a:p>
            <a:pPr marL="457200" lvl="0" indent="-330200" algn="l" rtl="0">
              <a:spcBef>
                <a:spcPts val="0"/>
              </a:spcBef>
              <a:spcAft>
                <a:spcPts val="0"/>
              </a:spcAft>
              <a:buSzPts val="1600"/>
              <a:buFont typeface="Arial"/>
              <a:buChar char="●"/>
            </a:pPr>
            <a:r>
              <a:rPr lang="en" sz="1600" dirty="0">
                <a:latin typeface="Arial"/>
                <a:ea typeface="Arial"/>
                <a:cs typeface="Arial"/>
                <a:sym typeface="Arial"/>
              </a:rPr>
              <a:t>Under Section 39 of the Act, the Office of the Children’s Guardian has powers to monitor and audit compliance with the Act and Regulation</a:t>
            </a:r>
            <a:r>
              <a:rPr lang="en" sz="1600" dirty="0" smtClean="0">
                <a:latin typeface="Arial"/>
                <a:ea typeface="Arial"/>
                <a:cs typeface="Arial"/>
                <a:sym typeface="Arial"/>
              </a:rPr>
              <a:t>.</a:t>
            </a:r>
          </a:p>
          <a:p>
            <a:pPr lvl="0" indent="-330200">
              <a:buSzPts val="1600"/>
              <a:buFont typeface="Arial"/>
              <a:buChar char="●"/>
            </a:pPr>
            <a:r>
              <a:rPr lang="en-AU" sz="1600" dirty="0">
                <a:solidFill>
                  <a:srgbClr val="000000"/>
                </a:solidFill>
                <a:latin typeface="Arial"/>
                <a:ea typeface="Arial"/>
                <a:cs typeface="Arial"/>
                <a:sym typeface="Arial"/>
              </a:rPr>
              <a:t>More damaging to our community than </a:t>
            </a:r>
            <a:r>
              <a:rPr lang="en-AU" sz="1600" dirty="0" smtClean="0">
                <a:solidFill>
                  <a:srgbClr val="000000"/>
                </a:solidFill>
                <a:latin typeface="Arial"/>
                <a:ea typeface="Arial"/>
                <a:cs typeface="Arial"/>
                <a:sym typeface="Arial"/>
              </a:rPr>
              <a:t>penalties and fines </a:t>
            </a:r>
            <a:r>
              <a:rPr lang="en-AU" sz="1600" dirty="0">
                <a:solidFill>
                  <a:srgbClr val="000000"/>
                </a:solidFill>
                <a:latin typeface="Arial"/>
                <a:ea typeface="Arial"/>
                <a:cs typeface="Arial"/>
                <a:sym typeface="Arial"/>
              </a:rPr>
              <a:t>is the potential for stigma and persecution </a:t>
            </a:r>
            <a:r>
              <a:rPr lang="en-AU" sz="1600" dirty="0" smtClean="0">
                <a:solidFill>
                  <a:srgbClr val="000000"/>
                </a:solidFill>
                <a:latin typeface="Arial"/>
                <a:ea typeface="Arial"/>
                <a:cs typeface="Arial"/>
                <a:sym typeface="Arial"/>
              </a:rPr>
              <a:t>by the media and </a:t>
            </a:r>
            <a:r>
              <a:rPr lang="en-AU" sz="1600" smtClean="0">
                <a:solidFill>
                  <a:srgbClr val="000000"/>
                </a:solidFill>
                <a:latin typeface="Arial"/>
                <a:ea typeface="Arial"/>
                <a:cs typeface="Arial"/>
                <a:sym typeface="Arial"/>
              </a:rPr>
              <a:t>the society </a:t>
            </a:r>
            <a:r>
              <a:rPr lang="en-AU" sz="1600" dirty="0" smtClean="0">
                <a:solidFill>
                  <a:srgbClr val="000000"/>
                </a:solidFill>
                <a:latin typeface="Arial"/>
                <a:ea typeface="Arial"/>
                <a:cs typeface="Arial"/>
                <a:sym typeface="Arial"/>
              </a:rPr>
              <a:t>because </a:t>
            </a:r>
            <a:r>
              <a:rPr lang="en-AU" sz="1600" dirty="0">
                <a:solidFill>
                  <a:srgbClr val="000000"/>
                </a:solidFill>
                <a:latin typeface="Arial"/>
                <a:ea typeface="Arial"/>
                <a:cs typeface="Arial"/>
                <a:sym typeface="Arial"/>
              </a:rPr>
              <a:t>some have not lived up to </a:t>
            </a:r>
            <a:r>
              <a:rPr lang="en-AU" sz="1600" dirty="0" smtClean="0">
                <a:solidFill>
                  <a:srgbClr val="000000"/>
                </a:solidFill>
                <a:latin typeface="Arial"/>
                <a:ea typeface="Arial"/>
                <a:cs typeface="Arial"/>
                <a:sym typeface="Arial"/>
              </a:rPr>
              <a:t>our community expectations.</a:t>
            </a:r>
            <a:endParaRPr lang="en" sz="1600" dirty="0" smtClean="0">
              <a:latin typeface="Arial"/>
              <a:ea typeface="Arial"/>
              <a:cs typeface="Arial"/>
              <a:sym typeface="Arial"/>
            </a:endParaRPr>
          </a:p>
          <a:p>
            <a:pPr marL="457200" lvl="0" indent="-330200" algn="l" rtl="0">
              <a:spcBef>
                <a:spcPts val="0"/>
              </a:spcBef>
              <a:spcAft>
                <a:spcPts val="0"/>
              </a:spcAft>
              <a:buSzPts val="1600"/>
              <a:buFont typeface="Arial"/>
              <a:buChar char="●"/>
            </a:pPr>
            <a:endParaRPr sz="1600" dirty="0" smtClean="0">
              <a:latin typeface="Arial"/>
              <a:ea typeface="Arial"/>
              <a:cs typeface="Arial"/>
              <a:sym typeface="Arial"/>
            </a:endParaRPr>
          </a:p>
          <a:p>
            <a:pPr marL="0" lvl="0" indent="0" algn="l" rtl="0">
              <a:spcBef>
                <a:spcPts val="1200"/>
              </a:spcBef>
              <a:spcAft>
                <a:spcPts val="0"/>
              </a:spcAft>
              <a:buNone/>
            </a:pPr>
            <a:endParaRPr sz="1600" dirty="0">
              <a:latin typeface="Arial"/>
              <a:ea typeface="Arial"/>
              <a:cs typeface="Arial"/>
              <a:sym typeface="Arial"/>
            </a:endParaRPr>
          </a:p>
          <a:p>
            <a:pPr marL="0" lvl="0" indent="0" algn="l" rtl="0">
              <a:spcBef>
                <a:spcPts val="1600"/>
              </a:spcBef>
              <a:spcAft>
                <a:spcPts val="1600"/>
              </a:spcAft>
              <a:buNone/>
            </a:pPr>
            <a:endParaRPr dirty="0"/>
          </a:p>
        </p:txBody>
      </p:sp>
      <p:sp>
        <p:nvSpPr>
          <p:cNvPr id="2" name="Rectangle 1"/>
          <p:cNvSpPr/>
          <p:nvPr/>
        </p:nvSpPr>
        <p:spPr>
          <a:xfrm rot="840584">
            <a:off x="6230568" y="776614"/>
            <a:ext cx="2515432" cy="52322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cap="none" spc="50" dirty="0" smtClean="0">
                <a:ln w="11430"/>
                <a:solidFill>
                  <a:srgbClr val="FF0000"/>
                </a:solidFill>
                <a:effectLst>
                  <a:outerShdw blurRad="76200" dist="50800" dir="5400000" algn="tl" rotWithShape="0">
                    <a:srgbClr val="000000">
                      <a:alpha val="65000"/>
                    </a:srgbClr>
                  </a:outerShdw>
                </a:effectLst>
                <a:latin typeface="Year supply of fairy cakes" pitchFamily="2" charset="0"/>
              </a:rPr>
              <a:t>penalties</a:t>
            </a:r>
            <a:endParaRPr lang="en-US" sz="2800" b="1" cap="none" spc="50" dirty="0">
              <a:ln w="11430"/>
              <a:solidFill>
                <a:srgbClr val="FF0000"/>
              </a:solidFill>
              <a:effectLst>
                <a:outerShdw blurRad="76200" dist="50800" dir="5400000" algn="tl" rotWithShape="0">
                  <a:srgbClr val="000000">
                    <a:alpha val="65000"/>
                  </a:srgbClr>
                </a:outerShdw>
              </a:effectLst>
              <a:latin typeface="Year supply of fairy cakes" pitchFamily="2" charset="0"/>
            </a:endParaRPr>
          </a:p>
        </p:txBody>
      </p:sp>
      <p:sp>
        <p:nvSpPr>
          <p:cNvPr id="3" name="Slide Number Placeholder 2"/>
          <p:cNvSpPr>
            <a:spLocks noGrp="1"/>
          </p:cNvSpPr>
          <p:nvPr>
            <p:ph type="sldNum" idx="12"/>
          </p:nvPr>
        </p:nvSpPr>
        <p:spPr/>
        <p:txBody>
          <a:bodyPr/>
          <a:lstStyle/>
          <a:p>
            <a:fld id="{00000000-1234-1234-1234-123412341234}" type="slidenum">
              <a:rPr lang="en" smtClean="0"/>
              <a:pPr/>
              <a:t>15</a:t>
            </a:fld>
            <a:endParaRPr lang="e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Shape 70"/>
        <p:cNvGrpSpPr/>
        <p:nvPr/>
      </p:nvGrpSpPr>
      <p:grpSpPr>
        <a:xfrm>
          <a:off x="0" y="0"/>
          <a:ext cx="0" cy="0"/>
          <a:chOff x="0" y="0"/>
          <a:chExt cx="0" cy="0"/>
        </a:xfrm>
      </p:grpSpPr>
      <p:sp>
        <p:nvSpPr>
          <p:cNvPr id="2" name="Title 1"/>
          <p:cNvSpPr>
            <a:spLocks noGrp="1"/>
          </p:cNvSpPr>
          <p:nvPr>
            <p:ph type="title"/>
          </p:nvPr>
        </p:nvSpPr>
        <p:spPr>
          <a:xfrm>
            <a:off x="511201" y="1800750"/>
            <a:ext cx="6261074" cy="1542000"/>
          </a:xfrm>
        </p:spPr>
        <p:txBody>
          <a:bodyPr/>
          <a:lstStyle/>
          <a:p>
            <a:pPr lvl="0" algn="l"/>
            <a:r>
              <a:rPr lang="en-AU" sz="2400" dirty="0"/>
              <a:t>Jesus said, "Let the little children come to me, and do not hinder them, for the kingdom of heaven belongs to such as these." </a:t>
            </a:r>
            <a:br>
              <a:rPr lang="en-AU" sz="2400" dirty="0"/>
            </a:br>
            <a:r>
              <a:rPr lang="en-AU" sz="2400" dirty="0"/>
              <a:t/>
            </a:r>
            <a:br>
              <a:rPr lang="en-AU" sz="2400" dirty="0"/>
            </a:br>
            <a:r>
              <a:rPr lang="en-AU" sz="2400" dirty="0"/>
              <a:t>Matthew 19:14</a:t>
            </a:r>
          </a:p>
        </p:txBody>
      </p:sp>
      <p:pic>
        <p:nvPicPr>
          <p:cNvPr id="308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2906713"/>
            <a:ext cx="3915142" cy="14843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a:p>
        </p:txBody>
      </p:sp>
    </p:spTree>
    <p:extLst>
      <p:ext uri="{BB962C8B-B14F-4D97-AF65-F5344CB8AC3E}">
        <p14:creationId xmlns:p14="http://schemas.microsoft.com/office/powerpoint/2010/main" val="3738024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Shape 70"/>
        <p:cNvGrpSpPr/>
        <p:nvPr/>
      </p:nvGrpSpPr>
      <p:grpSpPr>
        <a:xfrm>
          <a:off x="0" y="0"/>
          <a:ext cx="0" cy="0"/>
          <a:chOff x="0" y="0"/>
          <a:chExt cx="0" cy="0"/>
        </a:xfrm>
      </p:grpSpPr>
      <p:sp>
        <p:nvSpPr>
          <p:cNvPr id="2" name="Title 1"/>
          <p:cNvSpPr>
            <a:spLocks noGrp="1"/>
          </p:cNvSpPr>
          <p:nvPr>
            <p:ph type="title"/>
          </p:nvPr>
        </p:nvSpPr>
        <p:spPr>
          <a:xfrm>
            <a:off x="406425" y="1806825"/>
            <a:ext cx="8385150" cy="1542000"/>
          </a:xfrm>
        </p:spPr>
        <p:txBody>
          <a:bodyPr/>
          <a:lstStyle/>
          <a:p>
            <a:pPr lvl="0" algn="l"/>
            <a:r>
              <a:rPr lang="en-AU" sz="2400" dirty="0"/>
              <a:t>Let everyone be subject to the governing authorities, for there is no authority except that which God has established. The authorities that exist have been established by God. </a:t>
            </a:r>
            <a:br>
              <a:rPr lang="en-AU" sz="2400" dirty="0"/>
            </a:br>
            <a:r>
              <a:rPr lang="en-AU" sz="2400" dirty="0"/>
              <a:t/>
            </a:r>
            <a:br>
              <a:rPr lang="en-AU" sz="2400" dirty="0"/>
            </a:br>
            <a:r>
              <a:rPr lang="en-AU" sz="2400" dirty="0"/>
              <a:t>Consequently, whoever rebels against the authority is rebelling against what God has instituted, and those who do so will bring judgment on themselves.</a:t>
            </a:r>
            <a:br>
              <a:rPr lang="en-AU" sz="2400" dirty="0"/>
            </a:br>
            <a:r>
              <a:rPr lang="en-AU" sz="1800" dirty="0"/>
              <a:t/>
            </a:r>
            <a:br>
              <a:rPr lang="en-AU" sz="1800" dirty="0"/>
            </a:br>
            <a:r>
              <a:rPr lang="en-AU" sz="2400" dirty="0"/>
              <a:t>Romans 13:1-2</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a:p>
        </p:txBody>
      </p:sp>
    </p:spTree>
    <p:extLst>
      <p:ext uri="{BB962C8B-B14F-4D97-AF65-F5344CB8AC3E}">
        <p14:creationId xmlns:p14="http://schemas.microsoft.com/office/powerpoint/2010/main" val="728207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xfrm>
            <a:off x="448625" y="575950"/>
            <a:ext cx="82731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Australia</a:t>
            </a:r>
            <a:endParaRPr dirty="0"/>
          </a:p>
        </p:txBody>
      </p:sp>
      <p:sp>
        <p:nvSpPr>
          <p:cNvPr id="87" name="Google Shape;87;p16"/>
          <p:cNvSpPr txBox="1">
            <a:spLocks noGrp="1"/>
          </p:cNvSpPr>
          <p:nvPr>
            <p:ph type="body" idx="1"/>
          </p:nvPr>
        </p:nvSpPr>
        <p:spPr>
          <a:xfrm>
            <a:off x="458596" y="1595775"/>
            <a:ext cx="8273100" cy="30024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Font typeface="Arial"/>
              <a:buChar char="●"/>
            </a:pPr>
            <a:r>
              <a:rPr lang="en" sz="1600" dirty="0">
                <a:latin typeface="Arial"/>
                <a:ea typeface="Arial"/>
                <a:cs typeface="Arial"/>
                <a:sym typeface="Arial"/>
              </a:rPr>
              <a:t>The Royal Commission into Institutional Responses to Child Sexual Abuse published their </a:t>
            </a:r>
            <a:r>
              <a:rPr lang="en" sz="1600" u="sng" dirty="0">
                <a:solidFill>
                  <a:schemeClr val="hlink"/>
                </a:solidFill>
                <a:latin typeface="Arial"/>
                <a:ea typeface="Arial"/>
                <a:cs typeface="Arial"/>
                <a:sym typeface="Arial"/>
                <a:hlinkClick r:id="rId3"/>
              </a:rPr>
              <a:t>final report</a:t>
            </a:r>
            <a:r>
              <a:rPr lang="en" sz="1600" dirty="0">
                <a:latin typeface="Arial"/>
                <a:ea typeface="Arial"/>
                <a:cs typeface="Arial"/>
                <a:sym typeface="Arial"/>
              </a:rPr>
              <a:t> in 2017 with recommendations for organisations including churches.</a:t>
            </a:r>
            <a:endParaRPr sz="1600" dirty="0">
              <a:latin typeface="Arial"/>
              <a:ea typeface="Arial"/>
              <a:cs typeface="Arial"/>
              <a:sym typeface="Arial"/>
            </a:endParaRPr>
          </a:p>
          <a:p>
            <a:pPr lvl="0" indent="-330200">
              <a:spcBef>
                <a:spcPts val="1600"/>
              </a:spcBef>
              <a:buSzPts val="1600"/>
              <a:buFont typeface="Arial"/>
              <a:buChar char="●"/>
            </a:pPr>
            <a:r>
              <a:rPr lang="en" sz="1600" dirty="0">
                <a:latin typeface="Arial"/>
                <a:ea typeface="Arial"/>
                <a:cs typeface="Arial"/>
                <a:sym typeface="Arial"/>
              </a:rPr>
              <a:t>Based on these recommendations, </a:t>
            </a:r>
            <a:r>
              <a:rPr lang="en" sz="1600">
                <a:latin typeface="Arial"/>
                <a:ea typeface="Arial"/>
                <a:cs typeface="Arial"/>
                <a:sym typeface="Arial"/>
              </a:rPr>
              <a:t>the </a:t>
            </a:r>
            <a:r>
              <a:rPr lang="en" sz="1600" smtClean="0">
                <a:latin typeface="Arial"/>
                <a:ea typeface="Arial"/>
                <a:cs typeface="Arial"/>
                <a:sym typeface="Arial"/>
              </a:rPr>
              <a:t>Association </a:t>
            </a:r>
            <a:r>
              <a:rPr lang="en" sz="1600">
                <a:latin typeface="Arial"/>
                <a:ea typeface="Arial"/>
                <a:cs typeface="Arial"/>
                <a:sym typeface="Arial"/>
              </a:rPr>
              <a:t>of Australian Christadelphian </a:t>
            </a:r>
            <a:r>
              <a:rPr lang="en" sz="1600" dirty="0">
                <a:latin typeface="Arial"/>
                <a:ea typeface="Arial"/>
                <a:cs typeface="Arial"/>
                <a:sym typeface="Arial"/>
              </a:rPr>
              <a:t>Ecclesias (AACE)  published a </a:t>
            </a:r>
            <a:r>
              <a:rPr lang="en" sz="1600" u="sng" dirty="0">
                <a:solidFill>
                  <a:schemeClr val="hlink"/>
                </a:solidFill>
                <a:latin typeface="Arial"/>
                <a:ea typeface="Arial"/>
                <a:cs typeface="Arial"/>
                <a:sym typeface="Arial"/>
                <a:hlinkClick r:id="rId4"/>
              </a:rPr>
              <a:t>Child Safety Policy</a:t>
            </a:r>
            <a:r>
              <a:rPr lang="en" sz="1600" dirty="0">
                <a:latin typeface="Arial"/>
                <a:ea typeface="Arial"/>
                <a:cs typeface="Arial"/>
                <a:sym typeface="Arial"/>
              </a:rPr>
              <a:t> as a template for Child Safety policies in ecclesias (September, 2019).</a:t>
            </a:r>
            <a:endParaRPr sz="1600" dirty="0">
              <a:latin typeface="Arial"/>
              <a:ea typeface="Arial"/>
              <a:cs typeface="Arial"/>
              <a:sym typeface="Arial"/>
            </a:endParaRPr>
          </a:p>
          <a:p>
            <a:pPr marL="457200" lvl="0" indent="-330200" algn="l" rtl="0">
              <a:spcBef>
                <a:spcPts val="1600"/>
              </a:spcBef>
              <a:spcAft>
                <a:spcPts val="0"/>
              </a:spcAft>
              <a:buSzPts val="1600"/>
              <a:buFont typeface="Arial"/>
              <a:buChar char="●"/>
            </a:pPr>
            <a:r>
              <a:rPr lang="en" sz="1600" dirty="0">
                <a:latin typeface="Arial"/>
                <a:ea typeface="Arial"/>
                <a:cs typeface="Arial"/>
                <a:sym typeface="Arial"/>
              </a:rPr>
              <a:t>The AACE has advised each ecclesia to make their own decision about participation in the </a:t>
            </a:r>
            <a:r>
              <a:rPr lang="en" sz="1600" u="sng" dirty="0">
                <a:solidFill>
                  <a:schemeClr val="hlink"/>
                </a:solidFill>
                <a:latin typeface="Arial"/>
                <a:ea typeface="Arial"/>
                <a:cs typeface="Arial"/>
                <a:sym typeface="Arial"/>
                <a:hlinkClick r:id="rId5"/>
              </a:rPr>
              <a:t>National Redress Scheme</a:t>
            </a:r>
            <a:r>
              <a:rPr lang="en" sz="1600" dirty="0">
                <a:latin typeface="Arial"/>
                <a:ea typeface="Arial"/>
                <a:cs typeface="Arial"/>
                <a:sym typeface="Arial"/>
              </a:rPr>
              <a:t>.</a:t>
            </a:r>
            <a:endParaRPr sz="1600" dirty="0">
              <a:latin typeface="Arial"/>
              <a:ea typeface="Arial"/>
              <a:cs typeface="Arial"/>
              <a:sym typeface="Arial"/>
            </a:endParaRPr>
          </a:p>
          <a:p>
            <a:pPr marL="0" lvl="0" indent="0" algn="l" rtl="0">
              <a:spcBef>
                <a:spcPts val="1600"/>
              </a:spcBef>
              <a:spcAft>
                <a:spcPts val="1600"/>
              </a:spcAft>
              <a:buNone/>
            </a:pPr>
            <a:endParaRPr dirty="0"/>
          </a:p>
        </p:txBody>
      </p:sp>
      <p:pic>
        <p:nvPicPr>
          <p:cNvPr id="2050" name="Picture 2" descr="Uniting Church welcomes national approach on redress - JourneyOnlin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48450" y="564740"/>
            <a:ext cx="2085976" cy="100934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idx="12"/>
          </p:nvPr>
        </p:nvSpPr>
        <p:spPr/>
        <p:txBody>
          <a:bodyPr/>
          <a:lstStyle/>
          <a:p>
            <a:fld id="{00000000-1234-1234-1234-123412341234}" type="slidenum">
              <a:rPr lang="en" smtClean="0"/>
              <a:pPr/>
              <a:t>4</a:t>
            </a:fld>
            <a:endParaRPr lang="e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448625" y="575950"/>
            <a:ext cx="82731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NSW - ecclesias</a:t>
            </a:r>
            <a:endParaRPr dirty="0"/>
          </a:p>
        </p:txBody>
      </p:sp>
      <p:sp>
        <p:nvSpPr>
          <p:cNvPr id="93" name="Google Shape;93;p17"/>
          <p:cNvSpPr txBox="1">
            <a:spLocks noGrp="1"/>
          </p:cNvSpPr>
          <p:nvPr>
            <p:ph type="body" idx="1"/>
          </p:nvPr>
        </p:nvSpPr>
        <p:spPr>
          <a:xfrm>
            <a:off x="458599" y="1316325"/>
            <a:ext cx="6740487" cy="1055400"/>
          </a:xfrm>
          <a:prstGeom prst="rect">
            <a:avLst/>
          </a:prstGeom>
        </p:spPr>
        <p:txBody>
          <a:bodyPr spcFirstLastPara="1" wrap="square" lIns="91425" tIns="91425" rIns="91425" bIns="91425" anchor="t" anchorCtr="0">
            <a:noAutofit/>
          </a:bodyPr>
          <a:lstStyle/>
          <a:p>
            <a:pPr marL="0" lvl="0" indent="0">
              <a:buNone/>
            </a:pPr>
            <a:r>
              <a:rPr lang="en" sz="1600" dirty="0" smtClean="0">
                <a:latin typeface="Arial"/>
                <a:ea typeface="Arial"/>
                <a:cs typeface="Arial"/>
                <a:sym typeface="Arial"/>
              </a:rPr>
              <a:t>The Children’s Guardian Act 2019 commenced </a:t>
            </a:r>
            <a:r>
              <a:rPr lang="en" sz="1600" dirty="0">
                <a:latin typeface="Arial"/>
                <a:ea typeface="Arial"/>
                <a:cs typeface="Arial"/>
                <a:sym typeface="Arial"/>
              </a:rPr>
              <a:t>on </a:t>
            </a:r>
            <a:r>
              <a:rPr lang="en" sz="1600" dirty="0" smtClean="0">
                <a:latin typeface="Arial"/>
                <a:ea typeface="Arial"/>
                <a:cs typeface="Arial"/>
                <a:sym typeface="Arial"/>
              </a:rPr>
              <a:t>1st </a:t>
            </a:r>
            <a:r>
              <a:rPr lang="en" sz="1600" dirty="0">
                <a:latin typeface="Arial"/>
                <a:ea typeface="Arial"/>
                <a:cs typeface="Arial"/>
                <a:sym typeface="Arial"/>
              </a:rPr>
              <a:t>March </a:t>
            </a:r>
            <a:r>
              <a:rPr lang="en" sz="1600" dirty="0" smtClean="0">
                <a:latin typeface="Arial"/>
                <a:ea typeface="Arial"/>
                <a:cs typeface="Arial"/>
                <a:sym typeface="Arial"/>
              </a:rPr>
              <a:t>2020. It   brought </a:t>
            </a:r>
            <a:r>
              <a:rPr lang="en" sz="1600" dirty="0">
                <a:latin typeface="Arial"/>
                <a:ea typeface="Arial"/>
                <a:cs typeface="Arial"/>
                <a:sym typeface="Arial"/>
              </a:rPr>
              <a:t>together existing legislation under one Act</a:t>
            </a:r>
            <a:r>
              <a:rPr lang="en" sz="1600" dirty="0" smtClean="0">
                <a:latin typeface="Arial"/>
                <a:ea typeface="Arial"/>
                <a:cs typeface="Arial"/>
                <a:sym typeface="Arial"/>
              </a:rPr>
              <a:t>.</a:t>
            </a:r>
          </a:p>
          <a:p>
            <a:pPr marL="0" lvl="0" indent="0">
              <a:buNone/>
            </a:pPr>
            <a:endParaRPr lang="en" sz="1600" dirty="0">
              <a:solidFill>
                <a:srgbClr val="2C3C46"/>
              </a:solidFill>
              <a:highlight>
                <a:srgbClr val="EFEFEF"/>
              </a:highlight>
              <a:latin typeface="Arial"/>
              <a:ea typeface="Arial"/>
              <a:cs typeface="Arial"/>
              <a:sym typeface="Arial"/>
            </a:endParaRPr>
          </a:p>
          <a:p>
            <a:pPr marL="0" indent="0">
              <a:buNone/>
            </a:pPr>
            <a:r>
              <a:rPr lang="en-AU" sz="1600" dirty="0">
                <a:latin typeface="Arial"/>
                <a:ea typeface="Arial"/>
                <a:cs typeface="Arial"/>
                <a:sym typeface="Arial"/>
              </a:rPr>
              <a:t>It defines a religious body as</a:t>
            </a:r>
            <a:r>
              <a:rPr lang="en-AU" sz="1600" dirty="0" smtClean="0">
                <a:latin typeface="Arial"/>
                <a:ea typeface="Arial"/>
                <a:cs typeface="Arial"/>
                <a:sym typeface="Arial"/>
              </a:rPr>
              <a:t>:</a:t>
            </a:r>
          </a:p>
          <a:p>
            <a:pPr indent="-330200">
              <a:spcBef>
                <a:spcPts val="1600"/>
              </a:spcBef>
              <a:buSzPts val="1600"/>
              <a:buFont typeface="Arial"/>
              <a:buAutoNum type="alphaUcPeriod"/>
            </a:pPr>
            <a:r>
              <a:rPr lang="en-AU" sz="1600" dirty="0">
                <a:latin typeface="Arial"/>
                <a:ea typeface="Arial"/>
                <a:cs typeface="Arial"/>
                <a:sym typeface="Arial"/>
              </a:rPr>
              <a:t>a body established for a religious purpose, and</a:t>
            </a:r>
          </a:p>
          <a:p>
            <a:pPr indent="-330200" algn="just">
              <a:buSzPts val="1600"/>
              <a:buFont typeface="Arial"/>
              <a:buAutoNum type="alphaUcPeriod"/>
            </a:pPr>
            <a:r>
              <a:rPr lang="en-AU" sz="1600" dirty="0">
                <a:latin typeface="Arial"/>
                <a:ea typeface="Arial"/>
                <a:cs typeface="Arial"/>
                <a:sym typeface="Arial"/>
              </a:rPr>
              <a:t>an entity that establishes, or directs, controls or administers, an educational or other charitable entity that is intended to be, and is, conducted in accordance with religious doctrines, beliefs or principles.</a:t>
            </a:r>
          </a:p>
          <a:p>
            <a:pPr marL="0" indent="0">
              <a:spcBef>
                <a:spcPts val="1600"/>
              </a:spcBef>
              <a:buNone/>
            </a:pPr>
            <a:endParaRPr lang="en-AU" sz="1400" dirty="0"/>
          </a:p>
          <a:p>
            <a:pPr marL="0" indent="0">
              <a:buNone/>
            </a:pPr>
            <a:endParaRPr lang="en-AU" sz="1400" dirty="0">
              <a:latin typeface="Arial"/>
              <a:ea typeface="Arial"/>
              <a:cs typeface="Arial"/>
              <a:sym typeface="Arial"/>
            </a:endParaRPr>
          </a:p>
          <a:p>
            <a:pPr marL="0" lvl="0" indent="0" algn="l" rtl="0">
              <a:spcBef>
                <a:spcPts val="0"/>
              </a:spcBef>
              <a:spcAft>
                <a:spcPts val="0"/>
              </a:spcAft>
              <a:buNone/>
            </a:pPr>
            <a:endParaRPr sz="1350" dirty="0">
              <a:solidFill>
                <a:srgbClr val="2C3C46"/>
              </a:solidFill>
              <a:highlight>
                <a:srgbClr val="EFEFEF"/>
              </a:highlight>
              <a:latin typeface="Arial"/>
              <a:ea typeface="Arial"/>
              <a:cs typeface="Arial"/>
              <a:sym typeface="Arial"/>
            </a:endParaRPr>
          </a:p>
          <a:p>
            <a:pPr marL="0" lvl="0" indent="0" algn="l" rtl="0">
              <a:spcBef>
                <a:spcPts val="1600"/>
              </a:spcBef>
              <a:spcAft>
                <a:spcPts val="1600"/>
              </a:spcAft>
              <a:buNone/>
            </a:pPr>
            <a:endParaRPr dirty="0"/>
          </a:p>
        </p:txBody>
      </p:sp>
      <p:pic>
        <p:nvPicPr>
          <p:cNvPr id="1026" name="Picture 2" descr="New report outlines key elements of a child safe regulatory model ..."/>
          <p:cNvPicPr>
            <a:picLocks noChangeAspect="1" noChangeArrowheads="1"/>
          </p:cNvPicPr>
          <p:nvPr/>
        </p:nvPicPr>
        <p:blipFill rotWithShape="1">
          <a:blip r:embed="rId3">
            <a:extLst>
              <a:ext uri="{28A0092B-C50C-407E-A947-70E740481C1C}">
                <a14:useLocalDpi xmlns:a14="http://schemas.microsoft.com/office/drawing/2010/main" val="0"/>
              </a:ext>
            </a:extLst>
          </a:blip>
          <a:srcRect t="18504"/>
          <a:stretch/>
        </p:blipFill>
        <p:spPr bwMode="auto">
          <a:xfrm>
            <a:off x="7094193" y="519113"/>
            <a:ext cx="1627531" cy="187166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idx="12"/>
          </p:nvPr>
        </p:nvSpPr>
        <p:spPr/>
        <p:txBody>
          <a:bodyPr/>
          <a:lstStyle/>
          <a:p>
            <a:fld id="{00000000-1234-1234-1234-123412341234}" type="slidenum">
              <a:rPr lang="en" smtClean="0"/>
              <a:pPr/>
              <a:t>5</a:t>
            </a:fld>
            <a:endParaRPr lang="e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8"/>
          <p:cNvSpPr txBox="1">
            <a:spLocks noGrp="1"/>
          </p:cNvSpPr>
          <p:nvPr>
            <p:ph type="title"/>
          </p:nvPr>
        </p:nvSpPr>
        <p:spPr>
          <a:xfrm>
            <a:off x="406425" y="1806825"/>
            <a:ext cx="8296800" cy="154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400" dirty="0"/>
              <a:t>Working with Children Checks</a:t>
            </a:r>
            <a:endParaRPr sz="4400"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448625" y="575950"/>
            <a:ext cx="82731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NSW  Working with Children Check (WWCC)</a:t>
            </a:r>
            <a:endParaRPr sz="2000" dirty="0"/>
          </a:p>
        </p:txBody>
      </p:sp>
      <p:sp>
        <p:nvSpPr>
          <p:cNvPr id="104" name="Google Shape;104;p19"/>
          <p:cNvSpPr txBox="1">
            <a:spLocks noGrp="1"/>
          </p:cNvSpPr>
          <p:nvPr>
            <p:ph type="body" idx="1"/>
          </p:nvPr>
        </p:nvSpPr>
        <p:spPr>
          <a:xfrm>
            <a:off x="458600" y="1113425"/>
            <a:ext cx="5818376" cy="2192425"/>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en" sz="1600" dirty="0">
                <a:latin typeface="Arial"/>
                <a:ea typeface="Arial"/>
                <a:cs typeface="Arial"/>
                <a:sym typeface="Arial"/>
              </a:rPr>
              <a:t>Under the Children’s Guardian Act 2019, an employee of an entity includes:</a:t>
            </a:r>
            <a:endParaRPr sz="1600" dirty="0">
              <a:latin typeface="Arial"/>
              <a:ea typeface="Arial"/>
              <a:cs typeface="Arial"/>
              <a:sym typeface="Arial"/>
            </a:endParaRPr>
          </a:p>
          <a:p>
            <a:pPr marL="457200" lvl="0" indent="-330200" algn="l" rtl="0">
              <a:spcBef>
                <a:spcPts val="1200"/>
              </a:spcBef>
              <a:spcAft>
                <a:spcPts val="0"/>
              </a:spcAft>
              <a:buSzPts val="1600"/>
              <a:buFont typeface="Arial"/>
              <a:buChar char="●"/>
            </a:pPr>
            <a:r>
              <a:rPr lang="en" sz="1600" dirty="0">
                <a:latin typeface="Arial"/>
                <a:ea typeface="Arial"/>
                <a:cs typeface="Arial"/>
                <a:sym typeface="Arial"/>
              </a:rPr>
              <a:t>a person engaged by a religious body where that person holds, or is required to hold, a Working with Children Check for the purposes of their work with the religious body. </a:t>
            </a:r>
            <a:endParaRPr sz="1600" dirty="0">
              <a:latin typeface="Arial"/>
              <a:ea typeface="Arial"/>
              <a:cs typeface="Arial"/>
              <a:sym typeface="Arial"/>
            </a:endParaRPr>
          </a:p>
        </p:txBody>
      </p:sp>
      <p:pic>
        <p:nvPicPr>
          <p:cNvPr id="4" name="Picture 3"/>
          <p:cNvPicPr/>
          <p:nvPr/>
        </p:nvPicPr>
        <p:blipFill rotWithShape="1">
          <a:blip r:embed="rId3">
            <a:extLst>
              <a:ext uri="{28A0092B-C50C-407E-A947-70E740481C1C}">
                <a14:useLocalDpi xmlns:a14="http://schemas.microsoft.com/office/drawing/2010/main" val="0"/>
              </a:ext>
            </a:extLst>
          </a:blip>
          <a:srcRect/>
          <a:stretch/>
        </p:blipFill>
        <p:spPr bwMode="auto">
          <a:xfrm rot="185453">
            <a:off x="6191251" y="149224"/>
            <a:ext cx="2581274" cy="3594101"/>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
        <p:nvSpPr>
          <p:cNvPr id="5" name="Google Shape;104;p19"/>
          <p:cNvSpPr txBox="1">
            <a:spLocks/>
          </p:cNvSpPr>
          <p:nvPr/>
        </p:nvSpPr>
        <p:spPr>
          <a:xfrm>
            <a:off x="467424" y="3173175"/>
            <a:ext cx="8333675" cy="3294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Lato"/>
              <a:buChar char="●"/>
              <a:defRPr sz="1800" b="0" i="0" u="none" strike="noStrike" cap="none">
                <a:solidFill>
                  <a:schemeClr val="dk2"/>
                </a:solidFill>
                <a:latin typeface="Lato"/>
                <a:ea typeface="Lato"/>
                <a:cs typeface="Lato"/>
                <a:sym typeface="Lato"/>
              </a:defRPr>
            </a:lvl1pPr>
            <a:lvl2pPr marL="914400" marR="0" lvl="1"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pPr marL="0" indent="0">
              <a:spcBef>
                <a:spcPts val="1200"/>
              </a:spcBef>
              <a:buFont typeface="Lato"/>
              <a:buNone/>
            </a:pPr>
            <a:r>
              <a:rPr lang="en-AU" sz="1600" dirty="0" smtClean="0">
                <a:highlight>
                  <a:srgbClr val="FFFFFF"/>
                </a:highlight>
                <a:latin typeface="Arial"/>
                <a:ea typeface="Arial"/>
                <a:cs typeface="Arial"/>
                <a:sym typeface="Arial"/>
              </a:rPr>
              <a:t>The Child Protection (Working with Children) Act 2012</a:t>
            </a:r>
            <a:endParaRPr lang="en-AU" sz="1600" dirty="0" smtClean="0">
              <a:latin typeface="Arial"/>
              <a:ea typeface="Arial"/>
              <a:cs typeface="Arial"/>
              <a:sym typeface="Arial"/>
            </a:endParaRPr>
          </a:p>
          <a:p>
            <a:pPr indent="-330200">
              <a:spcBef>
                <a:spcPts val="1200"/>
              </a:spcBef>
              <a:buSzPts val="1600"/>
              <a:buFont typeface="Arial"/>
              <a:buChar char="●"/>
            </a:pPr>
            <a:r>
              <a:rPr lang="en-AU" sz="1600" dirty="0" smtClean="0">
                <a:latin typeface="Arial"/>
                <a:ea typeface="Arial"/>
                <a:cs typeface="Arial"/>
                <a:sym typeface="Arial"/>
              </a:rPr>
              <a:t>Requires all “employers” (which includes </a:t>
            </a:r>
            <a:r>
              <a:rPr lang="en-AU" sz="1600" dirty="0" err="1" smtClean="0">
                <a:latin typeface="Arial"/>
                <a:ea typeface="Arial"/>
                <a:cs typeface="Arial"/>
                <a:sym typeface="Arial"/>
              </a:rPr>
              <a:t>ecclesias</a:t>
            </a:r>
            <a:r>
              <a:rPr lang="en-AU" sz="1600" dirty="0" smtClean="0">
                <a:latin typeface="Arial"/>
                <a:ea typeface="Arial"/>
                <a:cs typeface="Arial"/>
                <a:sym typeface="Arial"/>
              </a:rPr>
              <a:t>) </a:t>
            </a:r>
            <a:r>
              <a:rPr lang="en-AU" sz="1600" dirty="0">
                <a:latin typeface="Arial"/>
                <a:ea typeface="Arial"/>
                <a:cs typeface="Arial"/>
                <a:sym typeface="Arial"/>
              </a:rPr>
              <a:t>to </a:t>
            </a:r>
            <a:r>
              <a:rPr lang="en-AU" sz="1600" b="1" dirty="0">
                <a:latin typeface="Arial"/>
                <a:ea typeface="Arial"/>
                <a:cs typeface="Arial"/>
                <a:sym typeface="Arial"/>
              </a:rPr>
              <a:t>verify and record the WWCC clearance details</a:t>
            </a:r>
            <a:r>
              <a:rPr lang="en-AU" sz="1600" dirty="0">
                <a:latin typeface="Arial"/>
                <a:ea typeface="Arial"/>
                <a:cs typeface="Arial"/>
                <a:sym typeface="Arial"/>
              </a:rPr>
              <a:t>.  These re</a:t>
            </a:r>
            <a:r>
              <a:rPr lang="en-AU" sz="1600" dirty="0" smtClean="0">
                <a:latin typeface="Arial"/>
                <a:ea typeface="Arial"/>
                <a:cs typeface="Arial"/>
                <a:sym typeface="Arial"/>
              </a:rPr>
              <a:t>cords are audited by the Office of the Children’s Guardian.</a:t>
            </a:r>
          </a:p>
          <a:p>
            <a:pPr marL="0" indent="0">
              <a:spcBef>
                <a:spcPts val="1200"/>
              </a:spcBef>
              <a:buFont typeface="Lato"/>
              <a:buNone/>
            </a:pPr>
            <a:endParaRPr lang="en-AU" sz="1600" dirty="0" smtClean="0">
              <a:latin typeface="Arial"/>
              <a:ea typeface="Arial"/>
              <a:cs typeface="Arial"/>
              <a:sym typeface="Arial"/>
            </a:endParaRPr>
          </a:p>
          <a:p>
            <a:pPr marL="0" indent="0">
              <a:spcBef>
                <a:spcPts val="1600"/>
              </a:spcBef>
              <a:spcAft>
                <a:spcPts val="1600"/>
              </a:spcAft>
              <a:buFont typeface="Lato"/>
              <a:buNone/>
            </a:pPr>
            <a:endParaRPr lang="en-AU" sz="1600" dirty="0">
              <a:latin typeface="Arial"/>
              <a:ea typeface="Arial"/>
              <a:cs typeface="Arial"/>
              <a:sym typeface="Arial"/>
            </a:endParaRPr>
          </a:p>
        </p:txBody>
      </p:sp>
      <p:sp>
        <p:nvSpPr>
          <p:cNvPr id="2" name="Slide Number Placeholder 1"/>
          <p:cNvSpPr>
            <a:spLocks noGrp="1"/>
          </p:cNvSpPr>
          <p:nvPr>
            <p:ph type="sldNum" idx="12"/>
          </p:nvPr>
        </p:nvSpPr>
        <p:spPr/>
        <p:txBody>
          <a:bodyPr/>
          <a:lstStyle/>
          <a:p>
            <a:fld id="{00000000-1234-1234-1234-123412341234}" type="slidenum">
              <a:rPr lang="en" smtClean="0"/>
              <a:pPr/>
              <a:t>7</a:t>
            </a:fld>
            <a:endParaRPr lang="e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467900" y="575950"/>
            <a:ext cx="82539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t>Who must have a WWCC?</a:t>
            </a:r>
            <a:endParaRPr/>
          </a:p>
        </p:txBody>
      </p:sp>
      <p:sp>
        <p:nvSpPr>
          <p:cNvPr id="110" name="Google Shape;110;p20"/>
          <p:cNvSpPr txBox="1">
            <a:spLocks noGrp="1"/>
          </p:cNvSpPr>
          <p:nvPr>
            <p:ph type="body" idx="1"/>
          </p:nvPr>
        </p:nvSpPr>
        <p:spPr>
          <a:xfrm>
            <a:off x="492799" y="847147"/>
            <a:ext cx="6069926" cy="3002400"/>
          </a:xfrm>
          <a:prstGeom prst="rect">
            <a:avLst/>
          </a:prstGeom>
        </p:spPr>
        <p:txBody>
          <a:bodyPr spcFirstLastPara="1" wrap="square" lIns="91425" tIns="91425" rIns="91425" bIns="91425" anchor="t" anchorCtr="0">
            <a:noAutofit/>
          </a:bodyPr>
          <a:lstStyle/>
          <a:p>
            <a:pPr marL="0" lvl="0" indent="0" algn="l" rtl="0">
              <a:lnSpc>
                <a:spcPct val="100000"/>
              </a:lnSpc>
              <a:spcBef>
                <a:spcPts val="1600"/>
              </a:spcBef>
              <a:spcAft>
                <a:spcPts val="0"/>
              </a:spcAft>
              <a:buNone/>
            </a:pPr>
            <a:r>
              <a:rPr lang="en" sz="1750" b="1" dirty="0">
                <a:solidFill>
                  <a:srgbClr val="000000"/>
                </a:solidFill>
                <a:highlight>
                  <a:srgbClr val="FFFFFF"/>
                </a:highlight>
              </a:rPr>
              <a:t>Child Protection (Working with Children) Regulation 2013</a:t>
            </a:r>
            <a:endParaRPr sz="1750" b="1" dirty="0">
              <a:solidFill>
                <a:srgbClr val="000000"/>
              </a:solidFill>
              <a:highlight>
                <a:srgbClr val="FFFFFF"/>
              </a:highlight>
            </a:endParaRPr>
          </a:p>
          <a:p>
            <a:pPr marL="215900" lvl="0" indent="-215900" algn="l" rtl="0">
              <a:lnSpc>
                <a:spcPct val="100000"/>
              </a:lnSpc>
              <a:spcBef>
                <a:spcPts val="0"/>
              </a:spcBef>
              <a:spcAft>
                <a:spcPts val="0"/>
              </a:spcAft>
              <a:buNone/>
            </a:pPr>
            <a:endParaRPr lang="en" sz="1600" b="1" dirty="0" smtClean="0">
              <a:solidFill>
                <a:srgbClr val="000000"/>
              </a:solidFill>
              <a:highlight>
                <a:srgbClr val="FFFFFF"/>
              </a:highlight>
            </a:endParaRPr>
          </a:p>
          <a:p>
            <a:pPr marL="215900" lvl="0" indent="-215900" algn="l" rtl="0">
              <a:lnSpc>
                <a:spcPct val="100000"/>
              </a:lnSpc>
              <a:spcBef>
                <a:spcPts val="0"/>
              </a:spcBef>
              <a:spcAft>
                <a:spcPts val="0"/>
              </a:spcAft>
              <a:buNone/>
            </a:pPr>
            <a:r>
              <a:rPr lang="en" sz="1600" b="1" dirty="0" smtClean="0">
                <a:solidFill>
                  <a:srgbClr val="000000"/>
                </a:solidFill>
                <a:highlight>
                  <a:srgbClr val="FFFFFF"/>
                </a:highlight>
              </a:rPr>
              <a:t>Part 2 Clause 13</a:t>
            </a:r>
            <a:r>
              <a:rPr lang="en" sz="1600" dirty="0" smtClean="0">
                <a:solidFill>
                  <a:srgbClr val="000000"/>
                </a:solidFill>
                <a:highlight>
                  <a:srgbClr val="FFFFFF"/>
                </a:highlight>
              </a:rPr>
              <a:t>   </a:t>
            </a:r>
            <a:r>
              <a:rPr lang="en" sz="1600" b="1" dirty="0">
                <a:solidFill>
                  <a:srgbClr val="000000"/>
                </a:solidFill>
                <a:highlight>
                  <a:srgbClr val="FFFFFF"/>
                </a:highlight>
              </a:rPr>
              <a:t>Religious services</a:t>
            </a:r>
            <a:endParaRPr sz="1600" b="1" dirty="0">
              <a:solidFill>
                <a:srgbClr val="000000"/>
              </a:solidFill>
              <a:highlight>
                <a:srgbClr val="FFFFFF"/>
              </a:highlight>
            </a:endParaRPr>
          </a:p>
          <a:p>
            <a:pPr marL="0" lvl="0" indent="0" algn="l" rtl="0">
              <a:lnSpc>
                <a:spcPct val="100000"/>
              </a:lnSpc>
              <a:spcBef>
                <a:spcPts val="1000"/>
              </a:spcBef>
              <a:spcAft>
                <a:spcPts val="0"/>
              </a:spcAft>
              <a:buNone/>
            </a:pPr>
            <a:r>
              <a:rPr lang="en" sz="1600" dirty="0">
                <a:solidFill>
                  <a:srgbClr val="000000"/>
                </a:solidFill>
                <a:highlight>
                  <a:srgbClr val="FFFFFF"/>
                </a:highlight>
              </a:rPr>
              <a:t>Work for a religious organisation where children form part of the congregation or organisation is child-related work, if the work is carried out:</a:t>
            </a:r>
            <a:endParaRPr sz="1600" dirty="0">
              <a:solidFill>
                <a:srgbClr val="000000"/>
              </a:solidFill>
              <a:highlight>
                <a:srgbClr val="FFFFFF"/>
              </a:highlight>
            </a:endParaRPr>
          </a:p>
          <a:p>
            <a:pPr marL="0" lvl="0" indent="0" algn="l" rtl="0">
              <a:lnSpc>
                <a:spcPct val="100000"/>
              </a:lnSpc>
              <a:spcBef>
                <a:spcPts val="1000"/>
              </a:spcBef>
              <a:spcAft>
                <a:spcPts val="0"/>
              </a:spcAft>
              <a:buNone/>
            </a:pPr>
            <a:r>
              <a:rPr lang="en" sz="1600" dirty="0">
                <a:solidFill>
                  <a:srgbClr val="000000"/>
                </a:solidFill>
                <a:highlight>
                  <a:srgbClr val="FFFFFF"/>
                </a:highlight>
              </a:rPr>
              <a:t>(a)  as a minister, priest, rabbi, mufti or other like </a:t>
            </a:r>
            <a:r>
              <a:rPr lang="en" sz="1600" dirty="0">
                <a:solidFill>
                  <a:srgbClr val="000000"/>
                </a:solidFill>
                <a:highlight>
                  <a:srgbClr val="FFFF00"/>
                </a:highlight>
              </a:rPr>
              <a:t>religious leader or spiritual officer of the organisation</a:t>
            </a:r>
            <a:r>
              <a:rPr lang="en" sz="1600" dirty="0">
                <a:solidFill>
                  <a:srgbClr val="000000"/>
                </a:solidFill>
                <a:highlight>
                  <a:srgbClr val="FFFFFF"/>
                </a:highlight>
              </a:rPr>
              <a:t>, or</a:t>
            </a:r>
            <a:endParaRPr sz="1600" dirty="0">
              <a:solidFill>
                <a:srgbClr val="000000"/>
              </a:solidFill>
              <a:highlight>
                <a:srgbClr val="FFFFFF"/>
              </a:highlight>
            </a:endParaRPr>
          </a:p>
          <a:p>
            <a:pPr marL="0" lvl="0" indent="0" algn="l" rtl="0">
              <a:lnSpc>
                <a:spcPct val="100000"/>
              </a:lnSpc>
              <a:spcBef>
                <a:spcPts val="1000"/>
              </a:spcBef>
              <a:spcAft>
                <a:spcPts val="0"/>
              </a:spcAft>
              <a:buNone/>
            </a:pPr>
            <a:r>
              <a:rPr lang="en" sz="1600" dirty="0">
                <a:solidFill>
                  <a:srgbClr val="000000"/>
                </a:solidFill>
                <a:highlight>
                  <a:srgbClr val="FFFFFF"/>
                </a:highlight>
              </a:rPr>
              <a:t>(b)  in </a:t>
            </a:r>
            <a:r>
              <a:rPr lang="en" sz="1600" dirty="0">
                <a:solidFill>
                  <a:srgbClr val="000000"/>
                </a:solidFill>
                <a:highlight>
                  <a:srgbClr val="FFFF00"/>
                </a:highlight>
              </a:rPr>
              <a:t>any other role in the organisation involving activities primarily related to children</a:t>
            </a:r>
            <a:r>
              <a:rPr lang="en" sz="1600" dirty="0">
                <a:solidFill>
                  <a:srgbClr val="000000"/>
                </a:solidFill>
                <a:highlight>
                  <a:srgbClr val="FFFFFF"/>
                </a:highlight>
              </a:rPr>
              <a:t>, including youth groups, youth camps, teaching children and child care.</a:t>
            </a:r>
            <a:endParaRPr sz="1600" dirty="0">
              <a:solidFill>
                <a:srgbClr val="000000"/>
              </a:solidFill>
              <a:highlight>
                <a:srgbClr val="FFFFFF"/>
              </a:highlight>
            </a:endParaRPr>
          </a:p>
          <a:p>
            <a:pPr marL="469900" lvl="0" indent="-254000" algn="l" rtl="0">
              <a:spcBef>
                <a:spcPts val="1600"/>
              </a:spcBef>
              <a:spcAft>
                <a:spcPts val="0"/>
              </a:spcAft>
              <a:buClr>
                <a:schemeClr val="dk2"/>
              </a:buClr>
              <a:buSzPts val="1100"/>
              <a:buFont typeface="Arial"/>
              <a:buNone/>
            </a:pPr>
            <a:endParaRPr sz="1750" b="1" dirty="0">
              <a:latin typeface="Arial"/>
              <a:ea typeface="Arial"/>
              <a:cs typeface="Arial"/>
              <a:sym typeface="Arial"/>
            </a:endParaRPr>
          </a:p>
          <a:p>
            <a:pPr marL="0" lvl="0" indent="0" algn="l" rtl="0">
              <a:spcBef>
                <a:spcPts val="2000"/>
              </a:spcBef>
              <a:spcAft>
                <a:spcPts val="1600"/>
              </a:spcAft>
              <a:buNone/>
            </a:pPr>
            <a:endParaRPr dirty="0"/>
          </a:p>
        </p:txBody>
      </p:sp>
      <p:pic>
        <p:nvPicPr>
          <p:cNvPr id="4098" name="Picture 2" descr="Help to apply, renew and update - NSW Office of the Children's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9850" y="606095"/>
            <a:ext cx="2324100" cy="86921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idx="12"/>
          </p:nvPr>
        </p:nvSpPr>
        <p:spPr/>
        <p:txBody>
          <a:bodyPr/>
          <a:lstStyle/>
          <a:p>
            <a:fld id="{00000000-1234-1234-1234-123412341234}" type="slidenum">
              <a:rPr lang="en" smtClean="0"/>
              <a:pPr/>
              <a:t>8</a:t>
            </a:fld>
            <a:endParaRPr lang="e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1"/>
          <p:cNvSpPr txBox="1">
            <a:spLocks noGrp="1"/>
          </p:cNvSpPr>
          <p:nvPr>
            <p:ph type="title"/>
          </p:nvPr>
        </p:nvSpPr>
        <p:spPr>
          <a:xfrm>
            <a:off x="406425" y="1806825"/>
            <a:ext cx="8296800" cy="154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400" dirty="0"/>
              <a:t>Reportable conduct</a:t>
            </a:r>
            <a:endParaRPr sz="4400"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spTree>
  </p:cSld>
  <p:clrMapOvr>
    <a:masterClrMapping/>
  </p:clrMapOvr>
</p:sld>
</file>

<file path=ppt/theme/theme1.xml><?xml version="1.0" encoding="utf-8"?>
<a:theme xmlns:a="http://schemas.openxmlformats.org/drawingml/2006/main"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427</TotalTime>
  <Words>1206</Words>
  <Application>Microsoft Office PowerPoint</Application>
  <PresentationFormat>On-screen Show (16:9)</PresentationFormat>
  <Paragraphs>100</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Lato</vt:lpstr>
      <vt:lpstr>Raleway</vt:lpstr>
      <vt:lpstr>Proxima Nova</vt:lpstr>
      <vt:lpstr>Year supply of fairy cakes</vt:lpstr>
      <vt:lpstr>Swiss</vt:lpstr>
      <vt:lpstr>NSW Christadelphian Committee 2020 Child Safety Briefing</vt:lpstr>
      <vt:lpstr>Jesus said, "Let the little children come to me, and do not hinder them, for the kingdom of heaven belongs to such as these."   Matthew 19:14</vt:lpstr>
      <vt:lpstr>Let everyone be subject to the governing authorities, for there is no authority except that which God has established. The authorities that exist have been established by God.   Consequently, whoever rebels against the authority is rebelling against what God has instituted, and those who do so will bring judgment on themselves.  Romans 13:1-2</vt:lpstr>
      <vt:lpstr>Australia</vt:lpstr>
      <vt:lpstr>NSW - ecclesias</vt:lpstr>
      <vt:lpstr>Working with Children Checks</vt:lpstr>
      <vt:lpstr>NSW  Working with Children Check (WWCC)</vt:lpstr>
      <vt:lpstr>Who must have a WWCC?</vt:lpstr>
      <vt:lpstr>Reportable conduct</vt:lpstr>
      <vt:lpstr>NSW - Reportable Conduct</vt:lpstr>
      <vt:lpstr>NSW - Reportable Conduct</vt:lpstr>
      <vt:lpstr>NSW - Reporting</vt:lpstr>
      <vt:lpstr>Getting our house in order</vt:lpstr>
      <vt:lpstr>NSW - policies and procedures </vt:lpstr>
      <vt:lpstr>NSW - penalties apply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NSW Christadelphian Committee 2020 Child Safety Briefing</dc:title>
  <dc:creator>M Joseph;P Niven</dc:creator>
  <dc:description>Target audience Recorders and Arranging Committees</dc:description>
  <cp:lastModifiedBy>Nivens</cp:lastModifiedBy>
  <cp:revision>23</cp:revision>
  <dcterms:modified xsi:type="dcterms:W3CDTF">2020-06-21T22:17:36Z</dcterms:modified>
</cp:coreProperties>
</file>